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unknown"/>
  <Default Extension="xml" ContentType="application/xml"/>
  <Override PartName="/ppt/presentation.xml" ContentType="application/vnd.openxmlformats-officedocument.presentationml.presentation.main+xml"/>
  <Override PartName="/ppt/slides/slide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8" r:id="rId4"/>
    <p:sldId id="259" r:id="rId5"/>
    <p:sldId id="260" r:id="rId6"/>
    <p:sldId id="261" r:id="rId7"/>
    <p:sldId id="262"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4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customXml" Target="../customXml/item2.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p>
        </p:txBody>
      </p:sp>
      <p:sp>
        <p:nvSpPr>
          <p:cNvPr id="3" name="Subtitle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fld id="{BA5C4788-5C34-464D-9425-323CAC47A3AC}" type="datetime1">
              <a:rPr lang="en-US"/>
              <a:pPr lvl="0"/>
              <a:t>10/5/2023</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46A4481D-227E-46A0-814C-895F82A8A83F}" type="slidenum">
              <a:t>‹#›</a:t>
            </a:fld>
            <a:endParaRPr lang="en-US"/>
          </a:p>
        </p:txBody>
      </p:sp>
    </p:spTree>
    <p:extLst>
      <p:ext uri="{BB962C8B-B14F-4D97-AF65-F5344CB8AC3E}">
        <p14:creationId xmlns:p14="http://schemas.microsoft.com/office/powerpoint/2010/main" val="3009763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6CF8741D-C9D4-4F68-AE99-51012ECB8801}" type="datetime1">
              <a:rPr lang="en-US"/>
              <a:pPr lvl="0"/>
              <a:t>10/5/2023</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964EE065-03FE-4C26-B16D-C1B6DEB67ABD}" type="slidenum">
              <a:t>‹#›</a:t>
            </a:fld>
            <a:endParaRPr lang="en-US"/>
          </a:p>
        </p:txBody>
      </p:sp>
    </p:spTree>
    <p:extLst>
      <p:ext uri="{BB962C8B-B14F-4D97-AF65-F5344CB8AC3E}">
        <p14:creationId xmlns:p14="http://schemas.microsoft.com/office/powerpoint/2010/main" val="36199082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C0F6D31E-B7AC-460A-BB25-F36796A679BF}" type="datetime1">
              <a:rPr lang="en-US"/>
              <a:pPr lvl="0"/>
              <a:t>10/5/2023</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1C3D340E-6511-4C7C-8930-111720877261}" type="slidenum">
              <a:t>‹#›</a:t>
            </a:fld>
            <a:endParaRPr lang="en-US"/>
          </a:p>
        </p:txBody>
      </p:sp>
    </p:spTree>
    <p:extLst>
      <p:ext uri="{BB962C8B-B14F-4D97-AF65-F5344CB8AC3E}">
        <p14:creationId xmlns:p14="http://schemas.microsoft.com/office/powerpoint/2010/main" val="20545928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E9494F93-0A05-4866-8306-5D466F514FFC}" type="datetime1">
              <a:rPr lang="en-US"/>
              <a:pPr lvl="0"/>
              <a:t>10/5/2023</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69A82EA2-E32A-46DA-ACDF-E242D9711EDB}" type="slidenum">
              <a:t>‹#›</a:t>
            </a:fld>
            <a:endParaRPr lang="en-US"/>
          </a:p>
        </p:txBody>
      </p:sp>
    </p:spTree>
    <p:extLst>
      <p:ext uri="{BB962C8B-B14F-4D97-AF65-F5344CB8AC3E}">
        <p14:creationId xmlns:p14="http://schemas.microsoft.com/office/powerpoint/2010/main" val="22274838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p>
        </p:txBody>
      </p:sp>
      <p:sp>
        <p:nvSpPr>
          <p:cNvPr id="3" name="Text Placeholder 2"/>
          <p:cNvSpPr txBox="1">
            <a:spLocks noGrp="1"/>
          </p:cNvSpPr>
          <p:nvPr>
            <p:ph type="body" idx="1"/>
          </p:nvPr>
        </p:nvSpPr>
        <p:spPr>
          <a:xfrm>
            <a:off x="831847" y="4589465"/>
            <a:ext cx="10515600" cy="1500182"/>
          </a:xfrm>
        </p:spPr>
        <p:txBody>
          <a:bodyPr/>
          <a:lstStyle>
            <a:lvl1pPr marL="0" indent="0">
              <a:buNone/>
              <a:defRPr sz="2400"/>
            </a:lvl1pPr>
          </a:lstStyle>
          <a:p>
            <a:pPr lvl="0"/>
            <a:r>
              <a:rPr lang="en-US"/>
              <a:t>Edit Master text styles</a:t>
            </a:r>
          </a:p>
        </p:txBody>
      </p:sp>
      <p:sp>
        <p:nvSpPr>
          <p:cNvPr id="4" name="Date Placeholder 3"/>
          <p:cNvSpPr txBox="1">
            <a:spLocks noGrp="1"/>
          </p:cNvSpPr>
          <p:nvPr>
            <p:ph type="dt" sz="half" idx="7"/>
          </p:nvPr>
        </p:nvSpPr>
        <p:spPr/>
        <p:txBody>
          <a:bodyPr/>
          <a:lstStyle>
            <a:lvl1pPr>
              <a:defRPr/>
            </a:lvl1pPr>
          </a:lstStyle>
          <a:p>
            <a:pPr lvl="0"/>
            <a:fld id="{622ADCA5-6DE9-4C35-A008-4E0719BEFC90}" type="datetime1">
              <a:rPr lang="en-US"/>
              <a:pPr lvl="0"/>
              <a:t>10/5/2023</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4ED1D578-D702-49AC-9DC0-778305DE429C}" type="slidenum">
              <a:t>‹#›</a:t>
            </a:fld>
            <a:endParaRPr lang="en-US"/>
          </a:p>
        </p:txBody>
      </p:sp>
    </p:spTree>
    <p:extLst>
      <p:ext uri="{BB962C8B-B14F-4D97-AF65-F5344CB8AC3E}">
        <p14:creationId xmlns:p14="http://schemas.microsoft.com/office/powerpoint/2010/main" val="4321949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fld id="{458813FC-6CD2-4551-989A-2368A082BAC7}" type="datetime1">
              <a:rPr lang="en-US"/>
              <a:pPr lvl="0"/>
              <a:t>10/5/2023</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63A1C309-FC54-4352-A4E3-134369CE0CF6}" type="slidenum">
              <a:t>‹#›</a:t>
            </a:fld>
            <a:endParaRPr lang="en-US"/>
          </a:p>
        </p:txBody>
      </p:sp>
    </p:spTree>
    <p:extLst>
      <p:ext uri="{BB962C8B-B14F-4D97-AF65-F5344CB8AC3E}">
        <p14:creationId xmlns:p14="http://schemas.microsoft.com/office/powerpoint/2010/main" val="36351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Edit Master text styles</a:t>
            </a:r>
          </a:p>
        </p:txBody>
      </p:sp>
      <p:sp>
        <p:nvSpPr>
          <p:cNvPr id="4" name="Content Placehold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Edit Master text styles</a:t>
            </a:r>
          </a:p>
        </p:txBody>
      </p:sp>
      <p:sp>
        <p:nvSpPr>
          <p:cNvPr id="6" name="Content Placehold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fld id="{57EF18CE-6757-48AB-A497-5F119BFDFB4B}" type="datetime1">
              <a:rPr lang="en-US"/>
              <a:pPr lvl="0"/>
              <a:t>10/5/2023</a:t>
            </a:fld>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3BDC79F8-A99D-479C-93CE-7A0A3C2933EA}" type="slidenum">
              <a:t>‹#›</a:t>
            </a:fld>
            <a:endParaRPr lang="en-US"/>
          </a:p>
        </p:txBody>
      </p:sp>
    </p:spTree>
    <p:extLst>
      <p:ext uri="{BB962C8B-B14F-4D97-AF65-F5344CB8AC3E}">
        <p14:creationId xmlns:p14="http://schemas.microsoft.com/office/powerpoint/2010/main" val="3489774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fld id="{0743659C-6122-4EF8-AC20-532A021EE934}" type="datetime1">
              <a:rPr lang="en-US"/>
              <a:pPr lvl="0"/>
              <a:t>10/5/2023</a:t>
            </a:fld>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1377C60A-2BC6-4337-B701-E1E04BD1D893}" type="slidenum">
              <a:t>‹#›</a:t>
            </a:fld>
            <a:endParaRPr lang="en-US"/>
          </a:p>
        </p:txBody>
      </p:sp>
    </p:spTree>
    <p:extLst>
      <p:ext uri="{BB962C8B-B14F-4D97-AF65-F5344CB8AC3E}">
        <p14:creationId xmlns:p14="http://schemas.microsoft.com/office/powerpoint/2010/main" val="11840007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fld id="{AECA2560-4D32-4473-87F3-01D80A299086}" type="datetime1">
              <a:rPr lang="en-US"/>
              <a:pPr lvl="0"/>
              <a:t>10/5/2023</a:t>
            </a:fld>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340EA31D-93AC-4C7C-A4BC-0E32FC5A6C19}" type="slidenum">
              <a:t>‹#›</a:t>
            </a:fld>
            <a:endParaRPr lang="en-US"/>
          </a:p>
        </p:txBody>
      </p:sp>
    </p:spTree>
    <p:extLst>
      <p:ext uri="{BB962C8B-B14F-4D97-AF65-F5344CB8AC3E}">
        <p14:creationId xmlns:p14="http://schemas.microsoft.com/office/powerpoint/2010/main" val="30557260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Content Placehold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fld id="{BC7F9778-F5CC-4310-89BA-390B75F77865}" type="datetime1">
              <a:rPr lang="en-US"/>
              <a:pPr lvl="0"/>
              <a:t>10/5/2023</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6E6B1DC8-2AC2-4256-809A-363921917B75}" type="slidenum">
              <a:t>‹#›</a:t>
            </a:fld>
            <a:endParaRPr lang="en-US"/>
          </a:p>
        </p:txBody>
      </p:sp>
    </p:spTree>
    <p:extLst>
      <p:ext uri="{BB962C8B-B14F-4D97-AF65-F5344CB8AC3E}">
        <p14:creationId xmlns:p14="http://schemas.microsoft.com/office/powerpoint/2010/main" val="4052662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Picture Placeholder 2"/>
          <p:cNvSpPr txBox="1">
            <a:spLocks noGrp="1"/>
          </p:cNvSpPr>
          <p:nvPr>
            <p:ph type="pic" idx="1"/>
          </p:nvPr>
        </p:nvSpPr>
        <p:spPr>
          <a:xfrm>
            <a:off x="5183184" y="987423"/>
            <a:ext cx="6172200" cy="4873623"/>
          </a:xfrm>
        </p:spPr>
        <p:txBody>
          <a:bodyPr/>
          <a:lstStyle>
            <a:lvl1pPr marL="0" indent="0">
              <a:buNone/>
              <a:defRPr sz="3200"/>
            </a:lvl1pPr>
          </a:lstStyle>
          <a:p>
            <a:pPr lvl="0"/>
            <a:r>
              <a:rPr lang="en-US"/>
              <a:t>Click icon to add picture</a:t>
            </a:r>
          </a:p>
        </p:txBody>
      </p:sp>
      <p:sp>
        <p:nvSpPr>
          <p:cNvPr id="4" name="Text Placeholder 3"/>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p:cNvSpPr txBox="1">
            <a:spLocks noGrp="1"/>
          </p:cNvSpPr>
          <p:nvPr>
            <p:ph type="dt" sz="half" idx="7"/>
          </p:nvPr>
        </p:nvSpPr>
        <p:spPr/>
        <p:txBody>
          <a:bodyPr/>
          <a:lstStyle>
            <a:lvl1pPr>
              <a:defRPr/>
            </a:lvl1pPr>
          </a:lstStyle>
          <a:p>
            <a:pPr lvl="0"/>
            <a:fld id="{988FD868-38DF-42A5-B452-AD67CF3951B1}" type="datetime1">
              <a:rPr lang="en-US"/>
              <a:pPr lvl="0"/>
              <a:t>10/5/2023</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93A068AE-71AB-4863-A22A-88525DF17C07}" type="slidenum">
              <a:t>‹#›</a:t>
            </a:fld>
            <a:endParaRPr lang="en-US"/>
          </a:p>
        </p:txBody>
      </p:sp>
    </p:spTree>
    <p:extLst>
      <p:ext uri="{BB962C8B-B14F-4D97-AF65-F5344CB8AC3E}">
        <p14:creationId xmlns:p14="http://schemas.microsoft.com/office/powerpoint/2010/main" val="4149208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FFFFFF"/>
                </a:solidFill>
                <a:uFillTx/>
                <a:latin typeface="Calibri"/>
              </a:defRPr>
            </a:lvl1pPr>
          </a:lstStyle>
          <a:p>
            <a:pPr lvl="0"/>
            <a:fld id="{FBA09A7E-ACC6-47F1-9A3F-91CE6F7A0F06}" type="datetime1">
              <a:rPr lang="en-US"/>
              <a:pPr lvl="0"/>
              <a:t>10/5/2023</a:t>
            </a:fld>
            <a:endParaRPr lang="en-US"/>
          </a:p>
        </p:txBody>
      </p:sp>
      <p:sp>
        <p:nvSpPr>
          <p:cNvPr id="5" name="Footer Placeholder 4"/>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FFFFFF"/>
                </a:solidFill>
                <a:uFillTx/>
                <a:latin typeface="Calibri"/>
              </a:defRPr>
            </a:lvl1pPr>
          </a:lstStyle>
          <a:p>
            <a:pPr lvl="0"/>
            <a:endParaRPr lang="en-US"/>
          </a:p>
        </p:txBody>
      </p:sp>
      <p:sp>
        <p:nvSpPr>
          <p:cNvPr id="6" name="Slide Number Placeholder 5"/>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FFFFFF"/>
                </a:solidFill>
                <a:uFillTx/>
                <a:latin typeface="Calibri"/>
              </a:defRPr>
            </a:lvl1pPr>
          </a:lstStyle>
          <a:p>
            <a:pPr lvl="0"/>
            <a:fld id="{0F9309CC-1112-4A2C-B82F-188C13236EA4}"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FFFFFF"/>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FFFFFF"/>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FFFFFF"/>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FFFFFF"/>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FFFFFF"/>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FFFFFF"/>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pic>
        <p:nvPicPr>
          <p:cNvPr id="2" name="Flowing water in nature" descr="Flowing water in nature">
            <a:extLst>
              <a:ext uri="{FF2B5EF4-FFF2-40B4-BE49-F238E27FC236}">
                <a16:creationId xmlns:a16="http://schemas.microsoft.com/office/drawing/2014/main" id="{00000000-0000-0000-0000-0000000000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1996" cy="6858000"/>
          </a:xfrm>
          <a:prstGeom prst="rect">
            <a:avLst/>
          </a:prstGeom>
          <a:noFill/>
          <a:ln cap="flat">
            <a:noFill/>
          </a:ln>
        </p:spPr>
      </p:pic>
      <p:sp>
        <p:nvSpPr>
          <p:cNvPr id="3" name="Rounded Rectangle 3"/>
          <p:cNvSpPr/>
          <p:nvPr/>
        </p:nvSpPr>
        <p:spPr>
          <a:xfrm>
            <a:off x="2721428" y="2485567"/>
            <a:ext cx="6749140" cy="242236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alpha val="78000"/>
            </a:srgbClr>
          </a:solidFill>
          <a:ln cap="flat">
            <a:noFill/>
            <a:prstDash val="solid"/>
          </a:ln>
        </p:spPr>
        <p:txBody>
          <a:bodyPr vert="horz" wrap="square" lIns="91440" tIns="457200" rIns="91440" bIns="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Calibri"/>
                <a:ea typeface="Calibri"/>
                <a:cs typeface="Calibri"/>
              </a:rPr>
              <a:t>CMM stands for Capability Maturity Model and is used to measure an organization's software development processes. KPA, or Key Process Areas, are the specific areas that are evaluated within each CMM level. By understanding these concepts, businesses can identify areas for improvement and implement strategies to enhance their processes.</a:t>
            </a:r>
            <a:endParaRPr lang="en-US" sz="1800" b="0" i="0" u="none" strike="noStrike" kern="1200" cap="none" spc="0" baseline="0">
              <a:solidFill>
                <a:srgbClr val="000000"/>
              </a:solidFill>
              <a:uFillTx/>
              <a:latin typeface="Calibri"/>
            </a:endParaRPr>
          </a:p>
          <a:p>
            <a:pPr marL="342900" marR="0" lvl="0" indent="-342900" algn="l" defTabSz="914400" rtl="0" fontAlgn="auto" hangingPunct="1">
              <a:lnSpc>
                <a:spcPct val="100000"/>
              </a:lnSpc>
              <a:spcBef>
                <a:spcPts val="0"/>
              </a:spcBef>
              <a:spcAft>
                <a:spcPts val="0"/>
              </a:spcAft>
              <a:buSzPct val="100000"/>
              <a:buFont typeface="Calibri Light"/>
              <a:buAutoNum type="arabicPeriod"/>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Arial Rounded MT Bold" pitchFamily="34"/>
            </a:endParaRPr>
          </a:p>
        </p:txBody>
      </p:sp>
      <p:sp>
        <p:nvSpPr>
          <p:cNvPr id="4" name="Rounded Rectangle 4"/>
          <p:cNvSpPr/>
          <p:nvPr/>
        </p:nvSpPr>
        <p:spPr>
          <a:xfrm>
            <a:off x="2431791" y="2001841"/>
            <a:ext cx="7328422" cy="726847"/>
          </a:xfrm>
          <a:custGeom>
            <a:avLst>
              <a:gd name="f0" fmla="val 108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Calibri"/>
              </a:rPr>
              <a:t>CMM Levels and KPA at each level</a:t>
            </a:r>
          </a:p>
        </p:txBody>
      </p:sp>
      <p:pic>
        <p:nvPicPr>
          <p:cNvPr id="5" name="Graphic 2" descr="Magnifying glass outline">
            <a:extLst>
              <a:ext uri="{FF2B5EF4-FFF2-40B4-BE49-F238E27FC236}">
                <a16:creationId xmlns:a16="http://schemas.microsoft.com/office/drawing/2014/main" id="{00000000-0000-0000-0000-000000000000}"/>
              </a:ext>
            </a:extLst>
          </p:cNvPr>
          <p:cNvPicPr>
            <a:picLocks noChangeAspect="1"/>
          </p:cNvPicPr>
          <p:nvPr/>
        </p:nvPicPr>
        <p:blipFill>
          <a:blip r:embed="rId5"/>
          <a:stretch>
            <a:fillRect/>
          </a:stretch>
        </p:blipFill>
        <p:spPr>
          <a:xfrm>
            <a:off x="2623578" y="2054126"/>
            <a:ext cx="627625" cy="627625"/>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p:stCondLst>
                              <p:cond delay="500"/>
                            </p:stCondLst>
                            <p:childTnLst>
                              <p:par>
                                <p:cTn id="19" presetID="1" presetClass="mediacall" presetSubtype="0" fill="hold" nodeType="afterEffect">
                                  <p:stCondLst>
                                    <p:cond delay="0"/>
                                  </p:stCondLst>
                                  <p:childTnLst>
                                    <p:cmd type="call" cmd="playFrom(0.0)">
                                      <p:cBhvr>
                                        <p:cTn id="20" dur="8007"/>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21">
                  <p:endCondLst>
                    <p:cond evt="onNext" delay="0">
                      <p:tgtEl>
                        <p:sldTgt/>
                      </p:tgtEl>
                    </p:cond>
                    <p:cond evt="onPrev" delay="0">
                      <p:tgtEl>
                        <p:sldTgt/>
                      </p:tgtEl>
                    </p:cond>
                  </p:endCondLst>
                </p:cTn>
                <p:tgtEl>
                  <p:spTgt spid="2"/>
                </p:tgtEl>
              </p:cMediaNode>
            </p:video>
            <p:seq concurrent="1" nextAc="seek">
              <p:cTn id="22" dur="indefinite" nodeType="interactiveSeq">
                <p:stCondLst>
                  <p:cond evt="onClick" delay="0">
                    <p:tgtEl>
                      <p:spTgt spid="2"/>
                    </p:tgtEl>
                  </p:cond>
                </p:stCondLst>
                <p:childTnLst>
                  <p:par>
                    <p:cTn id="23" fill="hold">
                      <p:stCondLst>
                        <p:cond evt="onBegin" delay="0">
                          <p:tn val="22"/>
                        </p:cond>
                      </p:stCondLst>
                      <p:childTnLst>
                        <p:par>
                          <p:cTn id="24" fill="hold">
                            <p:stCondLst>
                              <p:cond delay="0"/>
                            </p:stCondLst>
                            <p:childTnLst>
                              <p:par>
                                <p:cTn id="25" presetID="2" presetClass="mediacall" presetSubtype="0" fill="hold" nodeType="clickEffect">
                                  <p:stCondLst>
                                    <p:cond delay="0"/>
                                  </p:stCondLst>
                                  <p:childTnLst>
                                    <p:cmd type="call" cmd="togglePause">
                                      <p:cBhvr>
                                        <p:cTn id="26"/>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8">
    <p:bg>
      <p:bgPr>
        <a:solidFill>
          <a:srgbClr val="000000"/>
        </a:solidFill>
        <a:effectLst/>
      </p:bgPr>
    </p:bg>
    <p:spTree>
      <p:nvGrpSpPr>
        <p:cNvPr id="1" name=""/>
        <p:cNvGrpSpPr/>
        <p:nvPr/>
      </p:nvGrpSpPr>
      <p:grpSpPr>
        <a:xfrm>
          <a:off x="0" y="0"/>
          <a:ext cx="0" cy="0"/>
          <a:chOff x="0" y="0"/>
          <a:chExt cx="0" cy="0"/>
        </a:xfrm>
      </p:grpSpPr>
      <p:sp>
        <p:nvSpPr>
          <p:cNvPr id="2" name="Rectangle 2678"/>
          <p:cNvSpPr>
            <a:spLocks noMove="1" noResize="1"/>
          </p:cNvSpPr>
          <p:nvPr/>
        </p:nvSpPr>
        <p:spPr>
          <a:xfrm>
            <a:off x="1527" y="0"/>
            <a:ext cx="12188952" cy="6858000"/>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Picture 2673" descr="Draft drawing of a floor plan">
            <a:extLst>
              <a:ext uri="{FF2B5EF4-FFF2-40B4-BE49-F238E27FC236}">
                <a16:creationId xmlns:a16="http://schemas.microsoft.com/office/drawing/2014/main" id="{00000000-0000-0000-0000-000000000000}"/>
              </a:ext>
            </a:extLst>
          </p:cNvPr>
          <p:cNvPicPr>
            <a:picLocks noChangeAspect="1"/>
          </p:cNvPicPr>
          <p:nvPr/>
        </p:nvPicPr>
        <p:blipFill>
          <a:blip r:embed="rId2"/>
          <a:srcRect t="10001" b="8493"/>
          <a:stretch>
            <a:fillRect/>
          </a:stretch>
        </p:blipFill>
        <p:spPr>
          <a:xfrm>
            <a:off x="18" y="1280"/>
            <a:ext cx="12191978" cy="6856719"/>
          </a:xfrm>
          <a:prstGeom prst="rect">
            <a:avLst/>
          </a:prstGeom>
          <a:noFill/>
          <a:ln cap="flat">
            <a:noFill/>
          </a:ln>
        </p:spPr>
      </p:pic>
      <p:grpSp>
        <p:nvGrpSpPr>
          <p:cNvPr id="4" name="Diagram 113"/>
          <p:cNvGrpSpPr/>
          <p:nvPr/>
        </p:nvGrpSpPr>
        <p:grpSpPr>
          <a:xfrm>
            <a:off x="401467" y="2667451"/>
            <a:ext cx="11378181" cy="1550813"/>
            <a:chOff x="401467" y="2667451"/>
            <a:chExt cx="11378181" cy="1550813"/>
          </a:xfrm>
        </p:grpSpPr>
        <p:sp>
          <p:nvSpPr>
            <p:cNvPr id="5" name="Freeform 4"/>
            <p:cNvSpPr/>
            <p:nvPr/>
          </p:nvSpPr>
          <p:spPr>
            <a:xfrm>
              <a:off x="401467" y="2667451"/>
              <a:ext cx="1491176" cy="647998"/>
            </a:xfrm>
            <a:custGeom>
              <a:avLst/>
              <a:gdLst>
                <a:gd name="f0" fmla="val 10800000"/>
                <a:gd name="f1" fmla="val 5400000"/>
                <a:gd name="f2" fmla="val 180"/>
                <a:gd name="f3" fmla="val w"/>
                <a:gd name="f4" fmla="val h"/>
                <a:gd name="f5" fmla="val 0"/>
                <a:gd name="f6" fmla="val 1491172"/>
                <a:gd name="f7" fmla="val 648000"/>
                <a:gd name="f8" fmla="val 64800"/>
                <a:gd name="f9" fmla="val 29012"/>
                <a:gd name="f10" fmla="val 1426372"/>
                <a:gd name="f11" fmla="val 1462160"/>
                <a:gd name="f12" fmla="val 583200"/>
                <a:gd name="f13" fmla="val 618988"/>
                <a:gd name="f14" fmla="+- 0 0 -90"/>
                <a:gd name="f15" fmla="*/ f3 1 1491172"/>
                <a:gd name="f16" fmla="*/ f4 1 648000"/>
                <a:gd name="f17" fmla="val f5"/>
                <a:gd name="f18" fmla="val f6"/>
                <a:gd name="f19" fmla="val f7"/>
                <a:gd name="f20" fmla="*/ f14 f0 1"/>
                <a:gd name="f21" fmla="+- f19 0 f17"/>
                <a:gd name="f22" fmla="+- f18 0 f17"/>
                <a:gd name="f23" fmla="*/ f20 1 f2"/>
                <a:gd name="f24" fmla="*/ f22 1 1491172"/>
                <a:gd name="f25" fmla="*/ f21 1 648000"/>
                <a:gd name="f26" fmla="*/ 0 f22 1"/>
                <a:gd name="f27" fmla="*/ 64800 f21 1"/>
                <a:gd name="f28" fmla="*/ 64800 f22 1"/>
                <a:gd name="f29" fmla="*/ 0 f21 1"/>
                <a:gd name="f30" fmla="*/ 1426372 f22 1"/>
                <a:gd name="f31" fmla="*/ 1491172 f22 1"/>
                <a:gd name="f32" fmla="*/ 583200 f21 1"/>
                <a:gd name="f33" fmla="*/ 648000 f21 1"/>
                <a:gd name="f34" fmla="+- f23 0 f1"/>
                <a:gd name="f35" fmla="*/ f26 1 1491172"/>
                <a:gd name="f36" fmla="*/ f27 1 648000"/>
                <a:gd name="f37" fmla="*/ f28 1 1491172"/>
                <a:gd name="f38" fmla="*/ f29 1 648000"/>
                <a:gd name="f39" fmla="*/ f30 1 1491172"/>
                <a:gd name="f40" fmla="*/ f31 1 1491172"/>
                <a:gd name="f41" fmla="*/ f32 1 648000"/>
                <a:gd name="f42" fmla="*/ f33 1 648000"/>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491172" h="64800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29AF8C"/>
            </a:solidFill>
            <a:ln w="12701" cap="flat">
              <a:solidFill>
                <a:srgbClr val="FFFFFF"/>
              </a:solidFill>
              <a:prstDash val="solid"/>
              <a:miter/>
            </a:ln>
          </p:spPr>
          <p:txBody>
            <a:bodyPr vert="horz" wrap="square" lIns="106683" tIns="106683" rIns="106683" bIns="273149" anchor="t" anchorCtr="0" compatLnSpc="1">
              <a:noAutofit/>
            </a:bodyPr>
            <a:lstStyle/>
            <a:p>
              <a:pPr marL="0" marR="0" lvl="0" indent="0" algn="l" defTabSz="666753"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500" b="0" i="0" u="none" strike="noStrike" kern="1200" cap="none" spc="0" baseline="0">
                  <a:solidFill>
                    <a:srgbClr val="444444"/>
                  </a:solidFill>
                  <a:uFillTx/>
                  <a:latin typeface="Calibri"/>
                  <a:cs typeface="Calibri"/>
                </a:rPr>
                <a:t>1. Initial</a:t>
              </a:r>
            </a:p>
          </p:txBody>
        </p:sp>
        <p:sp>
          <p:nvSpPr>
            <p:cNvPr id="6" name="Freeform 5"/>
            <p:cNvSpPr/>
            <p:nvPr/>
          </p:nvSpPr>
          <p:spPr>
            <a:xfrm>
              <a:off x="706886" y="3099450"/>
              <a:ext cx="1491176" cy="1118814"/>
            </a:xfrm>
            <a:custGeom>
              <a:avLst/>
              <a:gdLst>
                <a:gd name="f0" fmla="val 10800000"/>
                <a:gd name="f1" fmla="val 5400000"/>
                <a:gd name="f2" fmla="val 180"/>
                <a:gd name="f3" fmla="val w"/>
                <a:gd name="f4" fmla="val h"/>
                <a:gd name="f5" fmla="val 0"/>
                <a:gd name="f6" fmla="val 1491172"/>
                <a:gd name="f7" fmla="val 1118812"/>
                <a:gd name="f8" fmla="val 111881"/>
                <a:gd name="f9" fmla="val 50091"/>
                <a:gd name="f10" fmla="val 1379291"/>
                <a:gd name="f11" fmla="val 1441081"/>
                <a:gd name="f12" fmla="val 1006931"/>
                <a:gd name="f13" fmla="val 1068721"/>
                <a:gd name="f14" fmla="+- 0 0 -90"/>
                <a:gd name="f15" fmla="*/ f3 1 1491172"/>
                <a:gd name="f16" fmla="*/ f4 1 1118812"/>
                <a:gd name="f17" fmla="val f5"/>
                <a:gd name="f18" fmla="val f6"/>
                <a:gd name="f19" fmla="val f7"/>
                <a:gd name="f20" fmla="*/ f14 f0 1"/>
                <a:gd name="f21" fmla="+- f19 0 f17"/>
                <a:gd name="f22" fmla="+- f18 0 f17"/>
                <a:gd name="f23" fmla="*/ f20 1 f2"/>
                <a:gd name="f24" fmla="*/ f22 1 1491172"/>
                <a:gd name="f25" fmla="*/ f21 1 1118812"/>
                <a:gd name="f26" fmla="*/ 0 f22 1"/>
                <a:gd name="f27" fmla="*/ 111881 f21 1"/>
                <a:gd name="f28" fmla="*/ 111881 f22 1"/>
                <a:gd name="f29" fmla="*/ 0 f21 1"/>
                <a:gd name="f30" fmla="*/ 1379291 f22 1"/>
                <a:gd name="f31" fmla="*/ 1491172 f22 1"/>
                <a:gd name="f32" fmla="*/ 1006931 f21 1"/>
                <a:gd name="f33" fmla="*/ 1118812 f21 1"/>
                <a:gd name="f34" fmla="+- f23 0 f1"/>
                <a:gd name="f35" fmla="*/ f26 1 1491172"/>
                <a:gd name="f36" fmla="*/ f27 1 1118812"/>
                <a:gd name="f37" fmla="*/ f28 1 1491172"/>
                <a:gd name="f38" fmla="*/ f29 1 1118812"/>
                <a:gd name="f39" fmla="*/ f30 1 1491172"/>
                <a:gd name="f40" fmla="*/ f31 1 1491172"/>
                <a:gd name="f41" fmla="*/ f32 1 1118812"/>
                <a:gd name="f42" fmla="*/ f33 1 1118812"/>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491172" h="1118812">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FFFFF">
                <a:alpha val="90000"/>
              </a:srgbClr>
            </a:solidFill>
            <a:ln w="12701" cap="flat">
              <a:solidFill>
                <a:srgbClr val="29AF8C"/>
              </a:solidFill>
              <a:prstDash val="solid"/>
              <a:miter/>
            </a:ln>
          </p:spPr>
          <p:txBody>
            <a:bodyPr vert="horz" wrap="square" lIns="139446" tIns="139446" rIns="139446" bIns="139446" anchor="t" anchorCtr="0" compatLnSpc="1">
              <a:noAutofit/>
            </a:bodyPr>
            <a:lstStyle/>
            <a:p>
              <a:pPr marL="114300" marR="0" lvl="1" indent="-114300" algn="l" defTabSz="666753" rtl="0" fontAlgn="auto" hangingPunct="1">
                <a:lnSpc>
                  <a:spcPct val="90000"/>
                </a:lnSpc>
                <a:spcBef>
                  <a:spcPts val="0"/>
                </a:spcBef>
                <a:spcAft>
                  <a:spcPts val="300"/>
                </a:spcAft>
                <a:buSzPct val="100000"/>
                <a:buChar char="•"/>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Calibri"/>
                  <a:cs typeface="Calibri"/>
                </a:rPr>
                <a:t>Work is performed informally</a:t>
              </a:r>
            </a:p>
          </p:txBody>
        </p:sp>
        <p:sp>
          <p:nvSpPr>
            <p:cNvPr id="7" name="Freeform 6"/>
            <p:cNvSpPr/>
            <p:nvPr/>
          </p:nvSpPr>
          <p:spPr>
            <a:xfrm>
              <a:off x="2118692" y="2697818"/>
              <a:ext cx="479237" cy="371255"/>
            </a:xfrm>
            <a:custGeom>
              <a:avLst/>
              <a:gdLst>
                <a:gd name="f0" fmla="val 10800000"/>
                <a:gd name="f1" fmla="val 5400000"/>
                <a:gd name="f2" fmla="val 180"/>
                <a:gd name="f3" fmla="val w"/>
                <a:gd name="f4" fmla="val h"/>
                <a:gd name="f5" fmla="val 0"/>
                <a:gd name="f6" fmla="val 479239"/>
                <a:gd name="f7" fmla="val 371258"/>
                <a:gd name="f8" fmla="val 74252"/>
                <a:gd name="f9" fmla="val 293610"/>
                <a:gd name="f10" fmla="val 185629"/>
                <a:gd name="f11" fmla="val 297006"/>
                <a:gd name="f12" fmla="+- 0 0 -90"/>
                <a:gd name="f13" fmla="*/ f3 1 479239"/>
                <a:gd name="f14" fmla="*/ f4 1 371258"/>
                <a:gd name="f15" fmla="val f5"/>
                <a:gd name="f16" fmla="val f6"/>
                <a:gd name="f17" fmla="val f7"/>
                <a:gd name="f18" fmla="*/ f12 f0 1"/>
                <a:gd name="f19" fmla="+- f17 0 f15"/>
                <a:gd name="f20" fmla="+- f16 0 f15"/>
                <a:gd name="f21" fmla="*/ f18 1 f2"/>
                <a:gd name="f22" fmla="*/ f20 1 479239"/>
                <a:gd name="f23" fmla="*/ f19 1 371258"/>
                <a:gd name="f24" fmla="*/ 0 f20 1"/>
                <a:gd name="f25" fmla="*/ 74252 f19 1"/>
                <a:gd name="f26" fmla="*/ 293610 f20 1"/>
                <a:gd name="f27" fmla="*/ 0 f19 1"/>
                <a:gd name="f28" fmla="*/ 479239 f20 1"/>
                <a:gd name="f29" fmla="*/ 185629 f19 1"/>
                <a:gd name="f30" fmla="*/ 371258 f19 1"/>
                <a:gd name="f31" fmla="*/ 297006 f19 1"/>
                <a:gd name="f32" fmla="+- f21 0 f1"/>
                <a:gd name="f33" fmla="*/ f24 1 479239"/>
                <a:gd name="f34" fmla="*/ f25 1 371258"/>
                <a:gd name="f35" fmla="*/ f26 1 479239"/>
                <a:gd name="f36" fmla="*/ f27 1 371258"/>
                <a:gd name="f37" fmla="*/ f28 1 479239"/>
                <a:gd name="f38" fmla="*/ f29 1 371258"/>
                <a:gd name="f39" fmla="*/ f30 1 371258"/>
                <a:gd name="f40" fmla="*/ f31 1 371258"/>
                <a:gd name="f41" fmla="*/ f15 1 f22"/>
                <a:gd name="f42" fmla="*/ f16 1 f22"/>
                <a:gd name="f43" fmla="*/ f15 1 f23"/>
                <a:gd name="f44" fmla="*/ f17 1 f23"/>
                <a:gd name="f45" fmla="*/ f33 1 f22"/>
                <a:gd name="f46" fmla="*/ f34 1 f23"/>
                <a:gd name="f47" fmla="*/ f35 1 f22"/>
                <a:gd name="f48" fmla="*/ f36 1 f23"/>
                <a:gd name="f49" fmla="*/ f37 1 f22"/>
                <a:gd name="f50" fmla="*/ f38 1 f23"/>
                <a:gd name="f51" fmla="*/ f39 1 f23"/>
                <a:gd name="f52" fmla="*/ f40 1 f23"/>
                <a:gd name="f53" fmla="*/ f41 f13 1"/>
                <a:gd name="f54" fmla="*/ f42 f13 1"/>
                <a:gd name="f55" fmla="*/ f44 f14 1"/>
                <a:gd name="f56" fmla="*/ f43 f14 1"/>
                <a:gd name="f57" fmla="*/ f45 f13 1"/>
                <a:gd name="f58" fmla="*/ f46 f14 1"/>
                <a:gd name="f59" fmla="*/ f47 f13 1"/>
                <a:gd name="f60" fmla="*/ f48 f14 1"/>
                <a:gd name="f61" fmla="*/ f49 f13 1"/>
                <a:gd name="f62" fmla="*/ f50 f14 1"/>
                <a:gd name="f63" fmla="*/ f51 f14 1"/>
                <a:gd name="f64" fmla="*/ f52 f14 1"/>
              </a:gdLst>
              <a:ahLst/>
              <a:cxnLst>
                <a:cxn ang="3cd4">
                  <a:pos x="hc" y="t"/>
                </a:cxn>
                <a:cxn ang="0">
                  <a:pos x="r" y="vc"/>
                </a:cxn>
                <a:cxn ang="cd4">
                  <a:pos x="hc" y="b"/>
                </a:cxn>
                <a:cxn ang="cd2">
                  <a:pos x="l" y="vc"/>
                </a:cxn>
                <a:cxn ang="f32">
                  <a:pos x="f57" y="f58"/>
                </a:cxn>
                <a:cxn ang="f32">
                  <a:pos x="f59" y="f58"/>
                </a:cxn>
                <a:cxn ang="f32">
                  <a:pos x="f59" y="f60"/>
                </a:cxn>
                <a:cxn ang="f32">
                  <a:pos x="f61" y="f62"/>
                </a:cxn>
                <a:cxn ang="f32">
                  <a:pos x="f59" y="f63"/>
                </a:cxn>
                <a:cxn ang="f32">
                  <a:pos x="f59" y="f64"/>
                </a:cxn>
                <a:cxn ang="f32">
                  <a:pos x="f57" y="f64"/>
                </a:cxn>
                <a:cxn ang="f32">
                  <a:pos x="f57" y="f58"/>
                </a:cxn>
              </a:cxnLst>
              <a:rect l="f53" t="f56" r="f54" b="f55"/>
              <a:pathLst>
                <a:path w="479239" h="371258">
                  <a:moveTo>
                    <a:pt x="f5" y="f8"/>
                  </a:moveTo>
                  <a:lnTo>
                    <a:pt x="f9" y="f8"/>
                  </a:lnTo>
                  <a:lnTo>
                    <a:pt x="f9" y="f5"/>
                  </a:lnTo>
                  <a:lnTo>
                    <a:pt x="f6" y="f10"/>
                  </a:lnTo>
                  <a:lnTo>
                    <a:pt x="f9" y="f7"/>
                  </a:lnTo>
                  <a:lnTo>
                    <a:pt x="f9" y="f11"/>
                  </a:lnTo>
                  <a:lnTo>
                    <a:pt x="f5" y="f11"/>
                  </a:lnTo>
                  <a:lnTo>
                    <a:pt x="f5" y="f8"/>
                  </a:lnTo>
                  <a:close/>
                </a:path>
              </a:pathLst>
            </a:custGeom>
            <a:solidFill>
              <a:srgbClr val="ACD4C5"/>
            </a:solidFill>
            <a:ln cap="flat">
              <a:noFill/>
              <a:prstDash val="solid"/>
            </a:ln>
          </p:spPr>
          <p:txBody>
            <a:bodyPr vert="horz" wrap="square" lIns="0" tIns="74249" rIns="111373" bIns="74249"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Calibri"/>
              </a:endParaRPr>
            </a:p>
          </p:txBody>
        </p:sp>
        <p:sp>
          <p:nvSpPr>
            <p:cNvPr id="8" name="Freeform 7"/>
            <p:cNvSpPr/>
            <p:nvPr/>
          </p:nvSpPr>
          <p:spPr>
            <a:xfrm>
              <a:off x="2796856" y="2667451"/>
              <a:ext cx="1491176" cy="647998"/>
            </a:xfrm>
            <a:custGeom>
              <a:avLst/>
              <a:gdLst>
                <a:gd name="f0" fmla="val 10800000"/>
                <a:gd name="f1" fmla="val 5400000"/>
                <a:gd name="f2" fmla="val 180"/>
                <a:gd name="f3" fmla="val w"/>
                <a:gd name="f4" fmla="val h"/>
                <a:gd name="f5" fmla="val 0"/>
                <a:gd name="f6" fmla="val 1491172"/>
                <a:gd name="f7" fmla="val 648000"/>
                <a:gd name="f8" fmla="val 64800"/>
                <a:gd name="f9" fmla="val 29012"/>
                <a:gd name="f10" fmla="val 1426372"/>
                <a:gd name="f11" fmla="val 1462160"/>
                <a:gd name="f12" fmla="val 583200"/>
                <a:gd name="f13" fmla="val 618988"/>
                <a:gd name="f14" fmla="+- 0 0 -90"/>
                <a:gd name="f15" fmla="*/ f3 1 1491172"/>
                <a:gd name="f16" fmla="*/ f4 1 648000"/>
                <a:gd name="f17" fmla="val f5"/>
                <a:gd name="f18" fmla="val f6"/>
                <a:gd name="f19" fmla="val f7"/>
                <a:gd name="f20" fmla="*/ f14 f0 1"/>
                <a:gd name="f21" fmla="+- f19 0 f17"/>
                <a:gd name="f22" fmla="+- f18 0 f17"/>
                <a:gd name="f23" fmla="*/ f20 1 f2"/>
                <a:gd name="f24" fmla="*/ f22 1 1491172"/>
                <a:gd name="f25" fmla="*/ f21 1 648000"/>
                <a:gd name="f26" fmla="*/ 0 f22 1"/>
                <a:gd name="f27" fmla="*/ 64800 f21 1"/>
                <a:gd name="f28" fmla="*/ 64800 f22 1"/>
                <a:gd name="f29" fmla="*/ 0 f21 1"/>
                <a:gd name="f30" fmla="*/ 1426372 f22 1"/>
                <a:gd name="f31" fmla="*/ 1491172 f22 1"/>
                <a:gd name="f32" fmla="*/ 583200 f21 1"/>
                <a:gd name="f33" fmla="*/ 648000 f21 1"/>
                <a:gd name="f34" fmla="+- f23 0 f1"/>
                <a:gd name="f35" fmla="*/ f26 1 1491172"/>
                <a:gd name="f36" fmla="*/ f27 1 648000"/>
                <a:gd name="f37" fmla="*/ f28 1 1491172"/>
                <a:gd name="f38" fmla="*/ f29 1 648000"/>
                <a:gd name="f39" fmla="*/ f30 1 1491172"/>
                <a:gd name="f40" fmla="*/ f31 1 1491172"/>
                <a:gd name="f41" fmla="*/ f32 1 648000"/>
                <a:gd name="f42" fmla="*/ f33 1 648000"/>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491172" h="64800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29AF8C"/>
            </a:solidFill>
            <a:ln w="12701" cap="flat">
              <a:solidFill>
                <a:srgbClr val="FFFFFF"/>
              </a:solidFill>
              <a:prstDash val="solid"/>
              <a:miter/>
            </a:ln>
          </p:spPr>
          <p:txBody>
            <a:bodyPr vert="horz" wrap="square" lIns="106683" tIns="106683" rIns="106683" bIns="273149" anchor="t" anchorCtr="0" compatLnSpc="1">
              <a:noAutofit/>
            </a:bodyPr>
            <a:lstStyle/>
            <a:p>
              <a:pPr marL="0" marR="0" lvl="0" indent="0" algn="l" defTabSz="666753"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500" b="0" i="0" u="none" strike="noStrike" kern="1200" cap="none" spc="0" baseline="0">
                  <a:solidFill>
                    <a:srgbClr val="444444"/>
                  </a:solidFill>
                  <a:uFillTx/>
                  <a:latin typeface="Calibri"/>
                  <a:cs typeface="Calibri"/>
                </a:rPr>
                <a:t>2. Repeatable</a:t>
              </a:r>
            </a:p>
          </p:txBody>
        </p:sp>
        <p:sp>
          <p:nvSpPr>
            <p:cNvPr id="9" name="Freeform 8"/>
            <p:cNvSpPr/>
            <p:nvPr/>
          </p:nvSpPr>
          <p:spPr>
            <a:xfrm>
              <a:off x="3102284" y="3099450"/>
              <a:ext cx="1491176" cy="1118814"/>
            </a:xfrm>
            <a:custGeom>
              <a:avLst/>
              <a:gdLst>
                <a:gd name="f0" fmla="val 10800000"/>
                <a:gd name="f1" fmla="val 5400000"/>
                <a:gd name="f2" fmla="val 180"/>
                <a:gd name="f3" fmla="val w"/>
                <a:gd name="f4" fmla="val h"/>
                <a:gd name="f5" fmla="val 0"/>
                <a:gd name="f6" fmla="val 1491172"/>
                <a:gd name="f7" fmla="val 1118812"/>
                <a:gd name="f8" fmla="val 111881"/>
                <a:gd name="f9" fmla="val 50091"/>
                <a:gd name="f10" fmla="val 1379291"/>
                <a:gd name="f11" fmla="val 1441081"/>
                <a:gd name="f12" fmla="val 1006931"/>
                <a:gd name="f13" fmla="val 1068721"/>
                <a:gd name="f14" fmla="+- 0 0 -90"/>
                <a:gd name="f15" fmla="*/ f3 1 1491172"/>
                <a:gd name="f16" fmla="*/ f4 1 1118812"/>
                <a:gd name="f17" fmla="val f5"/>
                <a:gd name="f18" fmla="val f6"/>
                <a:gd name="f19" fmla="val f7"/>
                <a:gd name="f20" fmla="*/ f14 f0 1"/>
                <a:gd name="f21" fmla="+- f19 0 f17"/>
                <a:gd name="f22" fmla="+- f18 0 f17"/>
                <a:gd name="f23" fmla="*/ f20 1 f2"/>
                <a:gd name="f24" fmla="*/ f22 1 1491172"/>
                <a:gd name="f25" fmla="*/ f21 1 1118812"/>
                <a:gd name="f26" fmla="*/ 0 f22 1"/>
                <a:gd name="f27" fmla="*/ 111881 f21 1"/>
                <a:gd name="f28" fmla="*/ 111881 f22 1"/>
                <a:gd name="f29" fmla="*/ 0 f21 1"/>
                <a:gd name="f30" fmla="*/ 1379291 f22 1"/>
                <a:gd name="f31" fmla="*/ 1491172 f22 1"/>
                <a:gd name="f32" fmla="*/ 1006931 f21 1"/>
                <a:gd name="f33" fmla="*/ 1118812 f21 1"/>
                <a:gd name="f34" fmla="+- f23 0 f1"/>
                <a:gd name="f35" fmla="*/ f26 1 1491172"/>
                <a:gd name="f36" fmla="*/ f27 1 1118812"/>
                <a:gd name="f37" fmla="*/ f28 1 1491172"/>
                <a:gd name="f38" fmla="*/ f29 1 1118812"/>
                <a:gd name="f39" fmla="*/ f30 1 1491172"/>
                <a:gd name="f40" fmla="*/ f31 1 1491172"/>
                <a:gd name="f41" fmla="*/ f32 1 1118812"/>
                <a:gd name="f42" fmla="*/ f33 1 1118812"/>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491172" h="1118812">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FFFFF">
                <a:alpha val="90000"/>
              </a:srgbClr>
            </a:solidFill>
            <a:ln w="12701" cap="flat">
              <a:solidFill>
                <a:srgbClr val="29AF8C"/>
              </a:solidFill>
              <a:prstDash val="solid"/>
              <a:miter/>
            </a:ln>
          </p:spPr>
          <p:txBody>
            <a:bodyPr vert="horz" wrap="square" lIns="139446" tIns="139446" rIns="139446" bIns="139446" anchor="t" anchorCtr="0" compatLnSpc="1">
              <a:noAutofit/>
            </a:bodyPr>
            <a:lstStyle/>
            <a:p>
              <a:pPr marL="114300" marR="0" lvl="1" indent="-114300" algn="l" defTabSz="666753" rtl="0" fontAlgn="auto" hangingPunct="1">
                <a:lnSpc>
                  <a:spcPct val="90000"/>
                </a:lnSpc>
                <a:spcBef>
                  <a:spcPts val="0"/>
                </a:spcBef>
                <a:spcAft>
                  <a:spcPts val="300"/>
                </a:spcAft>
                <a:buSzPct val="100000"/>
                <a:buChar char="•"/>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Calibri Light"/>
                </a:rPr>
                <a:t>Work is planned and tracked</a:t>
              </a:r>
              <a:endParaRPr lang="en-US" sz="1500" b="0" i="0" u="none" strike="noStrike" kern="1200" cap="none" spc="0" baseline="0">
                <a:solidFill>
                  <a:srgbClr val="000000"/>
                </a:solidFill>
                <a:uFillTx/>
                <a:latin typeface="Calibri"/>
              </a:endParaRPr>
            </a:p>
          </p:txBody>
        </p:sp>
        <p:sp>
          <p:nvSpPr>
            <p:cNvPr id="10" name="Freeform 9"/>
            <p:cNvSpPr/>
            <p:nvPr/>
          </p:nvSpPr>
          <p:spPr>
            <a:xfrm>
              <a:off x="4514091" y="2697818"/>
              <a:ext cx="479237" cy="371255"/>
            </a:xfrm>
            <a:custGeom>
              <a:avLst/>
              <a:gdLst>
                <a:gd name="f0" fmla="val 10800000"/>
                <a:gd name="f1" fmla="val 5400000"/>
                <a:gd name="f2" fmla="val 180"/>
                <a:gd name="f3" fmla="val w"/>
                <a:gd name="f4" fmla="val h"/>
                <a:gd name="f5" fmla="val 0"/>
                <a:gd name="f6" fmla="val 479239"/>
                <a:gd name="f7" fmla="val 371258"/>
                <a:gd name="f8" fmla="val 74252"/>
                <a:gd name="f9" fmla="val 293610"/>
                <a:gd name="f10" fmla="val 185629"/>
                <a:gd name="f11" fmla="val 297006"/>
                <a:gd name="f12" fmla="+- 0 0 -90"/>
                <a:gd name="f13" fmla="*/ f3 1 479239"/>
                <a:gd name="f14" fmla="*/ f4 1 371258"/>
                <a:gd name="f15" fmla="val f5"/>
                <a:gd name="f16" fmla="val f6"/>
                <a:gd name="f17" fmla="val f7"/>
                <a:gd name="f18" fmla="*/ f12 f0 1"/>
                <a:gd name="f19" fmla="+- f17 0 f15"/>
                <a:gd name="f20" fmla="+- f16 0 f15"/>
                <a:gd name="f21" fmla="*/ f18 1 f2"/>
                <a:gd name="f22" fmla="*/ f20 1 479239"/>
                <a:gd name="f23" fmla="*/ f19 1 371258"/>
                <a:gd name="f24" fmla="*/ 0 f20 1"/>
                <a:gd name="f25" fmla="*/ 74252 f19 1"/>
                <a:gd name="f26" fmla="*/ 293610 f20 1"/>
                <a:gd name="f27" fmla="*/ 0 f19 1"/>
                <a:gd name="f28" fmla="*/ 479239 f20 1"/>
                <a:gd name="f29" fmla="*/ 185629 f19 1"/>
                <a:gd name="f30" fmla="*/ 371258 f19 1"/>
                <a:gd name="f31" fmla="*/ 297006 f19 1"/>
                <a:gd name="f32" fmla="+- f21 0 f1"/>
                <a:gd name="f33" fmla="*/ f24 1 479239"/>
                <a:gd name="f34" fmla="*/ f25 1 371258"/>
                <a:gd name="f35" fmla="*/ f26 1 479239"/>
                <a:gd name="f36" fmla="*/ f27 1 371258"/>
                <a:gd name="f37" fmla="*/ f28 1 479239"/>
                <a:gd name="f38" fmla="*/ f29 1 371258"/>
                <a:gd name="f39" fmla="*/ f30 1 371258"/>
                <a:gd name="f40" fmla="*/ f31 1 371258"/>
                <a:gd name="f41" fmla="*/ f15 1 f22"/>
                <a:gd name="f42" fmla="*/ f16 1 f22"/>
                <a:gd name="f43" fmla="*/ f15 1 f23"/>
                <a:gd name="f44" fmla="*/ f17 1 f23"/>
                <a:gd name="f45" fmla="*/ f33 1 f22"/>
                <a:gd name="f46" fmla="*/ f34 1 f23"/>
                <a:gd name="f47" fmla="*/ f35 1 f22"/>
                <a:gd name="f48" fmla="*/ f36 1 f23"/>
                <a:gd name="f49" fmla="*/ f37 1 f22"/>
                <a:gd name="f50" fmla="*/ f38 1 f23"/>
                <a:gd name="f51" fmla="*/ f39 1 f23"/>
                <a:gd name="f52" fmla="*/ f40 1 f23"/>
                <a:gd name="f53" fmla="*/ f41 f13 1"/>
                <a:gd name="f54" fmla="*/ f42 f13 1"/>
                <a:gd name="f55" fmla="*/ f44 f14 1"/>
                <a:gd name="f56" fmla="*/ f43 f14 1"/>
                <a:gd name="f57" fmla="*/ f45 f13 1"/>
                <a:gd name="f58" fmla="*/ f46 f14 1"/>
                <a:gd name="f59" fmla="*/ f47 f13 1"/>
                <a:gd name="f60" fmla="*/ f48 f14 1"/>
                <a:gd name="f61" fmla="*/ f49 f13 1"/>
                <a:gd name="f62" fmla="*/ f50 f14 1"/>
                <a:gd name="f63" fmla="*/ f51 f14 1"/>
                <a:gd name="f64" fmla="*/ f52 f14 1"/>
              </a:gdLst>
              <a:ahLst/>
              <a:cxnLst>
                <a:cxn ang="3cd4">
                  <a:pos x="hc" y="t"/>
                </a:cxn>
                <a:cxn ang="0">
                  <a:pos x="r" y="vc"/>
                </a:cxn>
                <a:cxn ang="cd4">
                  <a:pos x="hc" y="b"/>
                </a:cxn>
                <a:cxn ang="cd2">
                  <a:pos x="l" y="vc"/>
                </a:cxn>
                <a:cxn ang="f32">
                  <a:pos x="f57" y="f58"/>
                </a:cxn>
                <a:cxn ang="f32">
                  <a:pos x="f59" y="f58"/>
                </a:cxn>
                <a:cxn ang="f32">
                  <a:pos x="f59" y="f60"/>
                </a:cxn>
                <a:cxn ang="f32">
                  <a:pos x="f61" y="f62"/>
                </a:cxn>
                <a:cxn ang="f32">
                  <a:pos x="f59" y="f63"/>
                </a:cxn>
                <a:cxn ang="f32">
                  <a:pos x="f59" y="f64"/>
                </a:cxn>
                <a:cxn ang="f32">
                  <a:pos x="f57" y="f64"/>
                </a:cxn>
                <a:cxn ang="f32">
                  <a:pos x="f57" y="f58"/>
                </a:cxn>
              </a:cxnLst>
              <a:rect l="f53" t="f56" r="f54" b="f55"/>
              <a:pathLst>
                <a:path w="479239" h="371258">
                  <a:moveTo>
                    <a:pt x="f5" y="f8"/>
                  </a:moveTo>
                  <a:lnTo>
                    <a:pt x="f9" y="f8"/>
                  </a:lnTo>
                  <a:lnTo>
                    <a:pt x="f9" y="f5"/>
                  </a:lnTo>
                  <a:lnTo>
                    <a:pt x="f6" y="f10"/>
                  </a:lnTo>
                  <a:lnTo>
                    <a:pt x="f9" y="f7"/>
                  </a:lnTo>
                  <a:lnTo>
                    <a:pt x="f9" y="f11"/>
                  </a:lnTo>
                  <a:lnTo>
                    <a:pt x="f5" y="f11"/>
                  </a:lnTo>
                  <a:lnTo>
                    <a:pt x="f5" y="f8"/>
                  </a:lnTo>
                  <a:close/>
                </a:path>
              </a:pathLst>
            </a:custGeom>
            <a:solidFill>
              <a:srgbClr val="ACD4C5"/>
            </a:solidFill>
            <a:ln cap="flat">
              <a:noFill/>
              <a:prstDash val="solid"/>
            </a:ln>
          </p:spPr>
          <p:txBody>
            <a:bodyPr vert="horz" wrap="square" lIns="0" tIns="74249" rIns="111373" bIns="74249"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Calibri"/>
              </a:endParaRPr>
            </a:p>
          </p:txBody>
        </p:sp>
        <p:sp>
          <p:nvSpPr>
            <p:cNvPr id="11" name="Freeform 10"/>
            <p:cNvSpPr/>
            <p:nvPr/>
          </p:nvSpPr>
          <p:spPr>
            <a:xfrm>
              <a:off x="5192255" y="2667451"/>
              <a:ext cx="1491176" cy="647998"/>
            </a:xfrm>
            <a:custGeom>
              <a:avLst/>
              <a:gdLst>
                <a:gd name="f0" fmla="val 10800000"/>
                <a:gd name="f1" fmla="val 5400000"/>
                <a:gd name="f2" fmla="val 180"/>
                <a:gd name="f3" fmla="val w"/>
                <a:gd name="f4" fmla="val h"/>
                <a:gd name="f5" fmla="val 0"/>
                <a:gd name="f6" fmla="val 1491172"/>
                <a:gd name="f7" fmla="val 648000"/>
                <a:gd name="f8" fmla="val 64800"/>
                <a:gd name="f9" fmla="val 29012"/>
                <a:gd name="f10" fmla="val 1426372"/>
                <a:gd name="f11" fmla="val 1462160"/>
                <a:gd name="f12" fmla="val 583200"/>
                <a:gd name="f13" fmla="val 618988"/>
                <a:gd name="f14" fmla="+- 0 0 -90"/>
                <a:gd name="f15" fmla="*/ f3 1 1491172"/>
                <a:gd name="f16" fmla="*/ f4 1 648000"/>
                <a:gd name="f17" fmla="val f5"/>
                <a:gd name="f18" fmla="val f6"/>
                <a:gd name="f19" fmla="val f7"/>
                <a:gd name="f20" fmla="*/ f14 f0 1"/>
                <a:gd name="f21" fmla="+- f19 0 f17"/>
                <a:gd name="f22" fmla="+- f18 0 f17"/>
                <a:gd name="f23" fmla="*/ f20 1 f2"/>
                <a:gd name="f24" fmla="*/ f22 1 1491172"/>
                <a:gd name="f25" fmla="*/ f21 1 648000"/>
                <a:gd name="f26" fmla="*/ 0 f22 1"/>
                <a:gd name="f27" fmla="*/ 64800 f21 1"/>
                <a:gd name="f28" fmla="*/ 64800 f22 1"/>
                <a:gd name="f29" fmla="*/ 0 f21 1"/>
                <a:gd name="f30" fmla="*/ 1426372 f22 1"/>
                <a:gd name="f31" fmla="*/ 1491172 f22 1"/>
                <a:gd name="f32" fmla="*/ 583200 f21 1"/>
                <a:gd name="f33" fmla="*/ 648000 f21 1"/>
                <a:gd name="f34" fmla="+- f23 0 f1"/>
                <a:gd name="f35" fmla="*/ f26 1 1491172"/>
                <a:gd name="f36" fmla="*/ f27 1 648000"/>
                <a:gd name="f37" fmla="*/ f28 1 1491172"/>
                <a:gd name="f38" fmla="*/ f29 1 648000"/>
                <a:gd name="f39" fmla="*/ f30 1 1491172"/>
                <a:gd name="f40" fmla="*/ f31 1 1491172"/>
                <a:gd name="f41" fmla="*/ f32 1 648000"/>
                <a:gd name="f42" fmla="*/ f33 1 648000"/>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491172" h="64800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29AF8C"/>
            </a:solidFill>
            <a:ln w="12701" cap="flat">
              <a:solidFill>
                <a:srgbClr val="FFFFFF"/>
              </a:solidFill>
              <a:prstDash val="solid"/>
              <a:miter/>
            </a:ln>
          </p:spPr>
          <p:txBody>
            <a:bodyPr vert="horz" wrap="square" lIns="106683" tIns="106683" rIns="106683" bIns="273149" anchor="t" anchorCtr="0" compatLnSpc="1">
              <a:noAutofit/>
            </a:bodyPr>
            <a:lstStyle/>
            <a:p>
              <a:pPr marL="0" marR="0" lvl="0" indent="0" algn="l" defTabSz="666753"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500" b="0" i="0" u="none" strike="noStrike" kern="1200" cap="none" spc="0" baseline="0">
                  <a:solidFill>
                    <a:srgbClr val="444444"/>
                  </a:solidFill>
                  <a:uFillTx/>
                  <a:latin typeface="Calibri"/>
                  <a:cs typeface="Calibri"/>
                </a:rPr>
                <a:t>3. Defined</a:t>
              </a:r>
            </a:p>
          </p:txBody>
        </p:sp>
        <p:sp>
          <p:nvSpPr>
            <p:cNvPr id="12" name="Freeform 11"/>
            <p:cNvSpPr/>
            <p:nvPr/>
          </p:nvSpPr>
          <p:spPr>
            <a:xfrm>
              <a:off x="5497683" y="3099450"/>
              <a:ext cx="1491176" cy="1118814"/>
            </a:xfrm>
            <a:custGeom>
              <a:avLst/>
              <a:gdLst>
                <a:gd name="f0" fmla="val 10800000"/>
                <a:gd name="f1" fmla="val 5400000"/>
                <a:gd name="f2" fmla="val 180"/>
                <a:gd name="f3" fmla="val w"/>
                <a:gd name="f4" fmla="val h"/>
                <a:gd name="f5" fmla="val 0"/>
                <a:gd name="f6" fmla="val 1491172"/>
                <a:gd name="f7" fmla="val 1118812"/>
                <a:gd name="f8" fmla="val 111881"/>
                <a:gd name="f9" fmla="val 50091"/>
                <a:gd name="f10" fmla="val 1379291"/>
                <a:gd name="f11" fmla="val 1441081"/>
                <a:gd name="f12" fmla="val 1006931"/>
                <a:gd name="f13" fmla="val 1068721"/>
                <a:gd name="f14" fmla="+- 0 0 -90"/>
                <a:gd name="f15" fmla="*/ f3 1 1491172"/>
                <a:gd name="f16" fmla="*/ f4 1 1118812"/>
                <a:gd name="f17" fmla="val f5"/>
                <a:gd name="f18" fmla="val f6"/>
                <a:gd name="f19" fmla="val f7"/>
                <a:gd name="f20" fmla="*/ f14 f0 1"/>
                <a:gd name="f21" fmla="+- f19 0 f17"/>
                <a:gd name="f22" fmla="+- f18 0 f17"/>
                <a:gd name="f23" fmla="*/ f20 1 f2"/>
                <a:gd name="f24" fmla="*/ f22 1 1491172"/>
                <a:gd name="f25" fmla="*/ f21 1 1118812"/>
                <a:gd name="f26" fmla="*/ 0 f22 1"/>
                <a:gd name="f27" fmla="*/ 111881 f21 1"/>
                <a:gd name="f28" fmla="*/ 111881 f22 1"/>
                <a:gd name="f29" fmla="*/ 0 f21 1"/>
                <a:gd name="f30" fmla="*/ 1379291 f22 1"/>
                <a:gd name="f31" fmla="*/ 1491172 f22 1"/>
                <a:gd name="f32" fmla="*/ 1006931 f21 1"/>
                <a:gd name="f33" fmla="*/ 1118812 f21 1"/>
                <a:gd name="f34" fmla="+- f23 0 f1"/>
                <a:gd name="f35" fmla="*/ f26 1 1491172"/>
                <a:gd name="f36" fmla="*/ f27 1 1118812"/>
                <a:gd name="f37" fmla="*/ f28 1 1491172"/>
                <a:gd name="f38" fmla="*/ f29 1 1118812"/>
                <a:gd name="f39" fmla="*/ f30 1 1491172"/>
                <a:gd name="f40" fmla="*/ f31 1 1491172"/>
                <a:gd name="f41" fmla="*/ f32 1 1118812"/>
                <a:gd name="f42" fmla="*/ f33 1 1118812"/>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491172" h="1118812">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FFFFF">
                <a:alpha val="90000"/>
              </a:srgbClr>
            </a:solidFill>
            <a:ln w="12701" cap="flat">
              <a:solidFill>
                <a:srgbClr val="29AF8C"/>
              </a:solidFill>
              <a:prstDash val="solid"/>
              <a:miter/>
            </a:ln>
          </p:spPr>
          <p:txBody>
            <a:bodyPr vert="horz" wrap="square" lIns="139446" tIns="139446" rIns="139446" bIns="139446" anchor="t" anchorCtr="0" compatLnSpc="1">
              <a:noAutofit/>
            </a:bodyPr>
            <a:lstStyle/>
            <a:p>
              <a:pPr marL="114300" marR="0" lvl="1" indent="-114300" algn="l" defTabSz="666753" rtl="0" fontAlgn="auto" hangingPunct="1">
                <a:lnSpc>
                  <a:spcPct val="90000"/>
                </a:lnSpc>
                <a:spcBef>
                  <a:spcPts val="0"/>
                </a:spcBef>
                <a:spcAft>
                  <a:spcPts val="300"/>
                </a:spcAft>
                <a:buSzPct val="100000"/>
                <a:buChar char="•"/>
                <a:tabLst/>
                <a:defRPr sz="1800" b="0" i="0" u="none" strike="noStrike" kern="0" cap="none" spc="0" baseline="0">
                  <a:solidFill>
                    <a:srgbClr val="000000"/>
                  </a:solidFill>
                  <a:uFillTx/>
                </a:defRPr>
              </a:pPr>
              <a:r>
                <a:rPr lang="en-US" sz="1500" b="0" i="0" u="none" strike="noStrike" kern="1200" cap="none" spc="0" baseline="0">
                  <a:solidFill>
                    <a:srgbClr val="444444"/>
                  </a:solidFill>
                  <a:uFillTx/>
                  <a:latin typeface="Calibri Light"/>
                  <a:cs typeface="Calibri Light"/>
                </a:rPr>
                <a:t>Work is well defined</a:t>
              </a:r>
            </a:p>
          </p:txBody>
        </p:sp>
        <p:sp>
          <p:nvSpPr>
            <p:cNvPr id="13" name="Freeform 12"/>
            <p:cNvSpPr/>
            <p:nvPr/>
          </p:nvSpPr>
          <p:spPr>
            <a:xfrm>
              <a:off x="6909489" y="2697818"/>
              <a:ext cx="479237" cy="371255"/>
            </a:xfrm>
            <a:custGeom>
              <a:avLst/>
              <a:gdLst>
                <a:gd name="f0" fmla="val 10800000"/>
                <a:gd name="f1" fmla="val 5400000"/>
                <a:gd name="f2" fmla="val 180"/>
                <a:gd name="f3" fmla="val w"/>
                <a:gd name="f4" fmla="val h"/>
                <a:gd name="f5" fmla="val 0"/>
                <a:gd name="f6" fmla="val 479239"/>
                <a:gd name="f7" fmla="val 371258"/>
                <a:gd name="f8" fmla="val 74252"/>
                <a:gd name="f9" fmla="val 293610"/>
                <a:gd name="f10" fmla="val 185629"/>
                <a:gd name="f11" fmla="val 297006"/>
                <a:gd name="f12" fmla="+- 0 0 -90"/>
                <a:gd name="f13" fmla="*/ f3 1 479239"/>
                <a:gd name="f14" fmla="*/ f4 1 371258"/>
                <a:gd name="f15" fmla="val f5"/>
                <a:gd name="f16" fmla="val f6"/>
                <a:gd name="f17" fmla="val f7"/>
                <a:gd name="f18" fmla="*/ f12 f0 1"/>
                <a:gd name="f19" fmla="+- f17 0 f15"/>
                <a:gd name="f20" fmla="+- f16 0 f15"/>
                <a:gd name="f21" fmla="*/ f18 1 f2"/>
                <a:gd name="f22" fmla="*/ f20 1 479239"/>
                <a:gd name="f23" fmla="*/ f19 1 371258"/>
                <a:gd name="f24" fmla="*/ 0 f20 1"/>
                <a:gd name="f25" fmla="*/ 74252 f19 1"/>
                <a:gd name="f26" fmla="*/ 293610 f20 1"/>
                <a:gd name="f27" fmla="*/ 0 f19 1"/>
                <a:gd name="f28" fmla="*/ 479239 f20 1"/>
                <a:gd name="f29" fmla="*/ 185629 f19 1"/>
                <a:gd name="f30" fmla="*/ 371258 f19 1"/>
                <a:gd name="f31" fmla="*/ 297006 f19 1"/>
                <a:gd name="f32" fmla="+- f21 0 f1"/>
                <a:gd name="f33" fmla="*/ f24 1 479239"/>
                <a:gd name="f34" fmla="*/ f25 1 371258"/>
                <a:gd name="f35" fmla="*/ f26 1 479239"/>
                <a:gd name="f36" fmla="*/ f27 1 371258"/>
                <a:gd name="f37" fmla="*/ f28 1 479239"/>
                <a:gd name="f38" fmla="*/ f29 1 371258"/>
                <a:gd name="f39" fmla="*/ f30 1 371258"/>
                <a:gd name="f40" fmla="*/ f31 1 371258"/>
                <a:gd name="f41" fmla="*/ f15 1 f22"/>
                <a:gd name="f42" fmla="*/ f16 1 f22"/>
                <a:gd name="f43" fmla="*/ f15 1 f23"/>
                <a:gd name="f44" fmla="*/ f17 1 f23"/>
                <a:gd name="f45" fmla="*/ f33 1 f22"/>
                <a:gd name="f46" fmla="*/ f34 1 f23"/>
                <a:gd name="f47" fmla="*/ f35 1 f22"/>
                <a:gd name="f48" fmla="*/ f36 1 f23"/>
                <a:gd name="f49" fmla="*/ f37 1 f22"/>
                <a:gd name="f50" fmla="*/ f38 1 f23"/>
                <a:gd name="f51" fmla="*/ f39 1 f23"/>
                <a:gd name="f52" fmla="*/ f40 1 f23"/>
                <a:gd name="f53" fmla="*/ f41 f13 1"/>
                <a:gd name="f54" fmla="*/ f42 f13 1"/>
                <a:gd name="f55" fmla="*/ f44 f14 1"/>
                <a:gd name="f56" fmla="*/ f43 f14 1"/>
                <a:gd name="f57" fmla="*/ f45 f13 1"/>
                <a:gd name="f58" fmla="*/ f46 f14 1"/>
                <a:gd name="f59" fmla="*/ f47 f13 1"/>
                <a:gd name="f60" fmla="*/ f48 f14 1"/>
                <a:gd name="f61" fmla="*/ f49 f13 1"/>
                <a:gd name="f62" fmla="*/ f50 f14 1"/>
                <a:gd name="f63" fmla="*/ f51 f14 1"/>
                <a:gd name="f64" fmla="*/ f52 f14 1"/>
              </a:gdLst>
              <a:ahLst/>
              <a:cxnLst>
                <a:cxn ang="3cd4">
                  <a:pos x="hc" y="t"/>
                </a:cxn>
                <a:cxn ang="0">
                  <a:pos x="r" y="vc"/>
                </a:cxn>
                <a:cxn ang="cd4">
                  <a:pos x="hc" y="b"/>
                </a:cxn>
                <a:cxn ang="cd2">
                  <a:pos x="l" y="vc"/>
                </a:cxn>
                <a:cxn ang="f32">
                  <a:pos x="f57" y="f58"/>
                </a:cxn>
                <a:cxn ang="f32">
                  <a:pos x="f59" y="f58"/>
                </a:cxn>
                <a:cxn ang="f32">
                  <a:pos x="f59" y="f60"/>
                </a:cxn>
                <a:cxn ang="f32">
                  <a:pos x="f61" y="f62"/>
                </a:cxn>
                <a:cxn ang="f32">
                  <a:pos x="f59" y="f63"/>
                </a:cxn>
                <a:cxn ang="f32">
                  <a:pos x="f59" y="f64"/>
                </a:cxn>
                <a:cxn ang="f32">
                  <a:pos x="f57" y="f64"/>
                </a:cxn>
                <a:cxn ang="f32">
                  <a:pos x="f57" y="f58"/>
                </a:cxn>
              </a:cxnLst>
              <a:rect l="f53" t="f56" r="f54" b="f55"/>
              <a:pathLst>
                <a:path w="479239" h="371258">
                  <a:moveTo>
                    <a:pt x="f5" y="f8"/>
                  </a:moveTo>
                  <a:lnTo>
                    <a:pt x="f9" y="f8"/>
                  </a:lnTo>
                  <a:lnTo>
                    <a:pt x="f9" y="f5"/>
                  </a:lnTo>
                  <a:lnTo>
                    <a:pt x="f6" y="f10"/>
                  </a:lnTo>
                  <a:lnTo>
                    <a:pt x="f9" y="f7"/>
                  </a:lnTo>
                  <a:lnTo>
                    <a:pt x="f9" y="f11"/>
                  </a:lnTo>
                  <a:lnTo>
                    <a:pt x="f5" y="f11"/>
                  </a:lnTo>
                  <a:lnTo>
                    <a:pt x="f5" y="f8"/>
                  </a:lnTo>
                  <a:close/>
                </a:path>
              </a:pathLst>
            </a:custGeom>
            <a:solidFill>
              <a:srgbClr val="ACD4C5"/>
            </a:solidFill>
            <a:ln cap="flat">
              <a:noFill/>
              <a:prstDash val="solid"/>
            </a:ln>
          </p:spPr>
          <p:txBody>
            <a:bodyPr vert="horz" wrap="square" lIns="0" tIns="74249" rIns="111373" bIns="74249"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Calibri"/>
              </a:endParaRPr>
            </a:p>
          </p:txBody>
        </p:sp>
        <p:sp>
          <p:nvSpPr>
            <p:cNvPr id="14" name="Freeform 13"/>
            <p:cNvSpPr/>
            <p:nvPr/>
          </p:nvSpPr>
          <p:spPr>
            <a:xfrm>
              <a:off x="7587654" y="2667451"/>
              <a:ext cx="1491176" cy="647998"/>
            </a:xfrm>
            <a:custGeom>
              <a:avLst/>
              <a:gdLst>
                <a:gd name="f0" fmla="val 10800000"/>
                <a:gd name="f1" fmla="val 5400000"/>
                <a:gd name="f2" fmla="val 180"/>
                <a:gd name="f3" fmla="val w"/>
                <a:gd name="f4" fmla="val h"/>
                <a:gd name="f5" fmla="val 0"/>
                <a:gd name="f6" fmla="val 1491172"/>
                <a:gd name="f7" fmla="val 648000"/>
                <a:gd name="f8" fmla="val 64800"/>
                <a:gd name="f9" fmla="val 29012"/>
                <a:gd name="f10" fmla="val 1426372"/>
                <a:gd name="f11" fmla="val 1462160"/>
                <a:gd name="f12" fmla="val 583200"/>
                <a:gd name="f13" fmla="val 618988"/>
                <a:gd name="f14" fmla="+- 0 0 -90"/>
                <a:gd name="f15" fmla="*/ f3 1 1491172"/>
                <a:gd name="f16" fmla="*/ f4 1 648000"/>
                <a:gd name="f17" fmla="val f5"/>
                <a:gd name="f18" fmla="val f6"/>
                <a:gd name="f19" fmla="val f7"/>
                <a:gd name="f20" fmla="*/ f14 f0 1"/>
                <a:gd name="f21" fmla="+- f19 0 f17"/>
                <a:gd name="f22" fmla="+- f18 0 f17"/>
                <a:gd name="f23" fmla="*/ f20 1 f2"/>
                <a:gd name="f24" fmla="*/ f22 1 1491172"/>
                <a:gd name="f25" fmla="*/ f21 1 648000"/>
                <a:gd name="f26" fmla="*/ 0 f22 1"/>
                <a:gd name="f27" fmla="*/ 64800 f21 1"/>
                <a:gd name="f28" fmla="*/ 64800 f22 1"/>
                <a:gd name="f29" fmla="*/ 0 f21 1"/>
                <a:gd name="f30" fmla="*/ 1426372 f22 1"/>
                <a:gd name="f31" fmla="*/ 1491172 f22 1"/>
                <a:gd name="f32" fmla="*/ 583200 f21 1"/>
                <a:gd name="f33" fmla="*/ 648000 f21 1"/>
                <a:gd name="f34" fmla="+- f23 0 f1"/>
                <a:gd name="f35" fmla="*/ f26 1 1491172"/>
                <a:gd name="f36" fmla="*/ f27 1 648000"/>
                <a:gd name="f37" fmla="*/ f28 1 1491172"/>
                <a:gd name="f38" fmla="*/ f29 1 648000"/>
                <a:gd name="f39" fmla="*/ f30 1 1491172"/>
                <a:gd name="f40" fmla="*/ f31 1 1491172"/>
                <a:gd name="f41" fmla="*/ f32 1 648000"/>
                <a:gd name="f42" fmla="*/ f33 1 648000"/>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491172" h="64800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29AF8C"/>
            </a:solidFill>
            <a:ln w="12701" cap="flat">
              <a:solidFill>
                <a:srgbClr val="FFFFFF"/>
              </a:solidFill>
              <a:prstDash val="solid"/>
              <a:miter/>
            </a:ln>
          </p:spPr>
          <p:txBody>
            <a:bodyPr vert="horz" wrap="square" lIns="106683" tIns="106683" rIns="106683" bIns="273149" anchor="t" anchorCtr="0" compatLnSpc="1">
              <a:noAutofit/>
            </a:bodyPr>
            <a:lstStyle/>
            <a:p>
              <a:pPr marL="0" marR="0" lvl="0" indent="0" algn="l" defTabSz="666753"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500" b="0" i="0" u="none" strike="noStrike" kern="1200" cap="none" spc="0" baseline="0">
                  <a:solidFill>
                    <a:srgbClr val="444444"/>
                  </a:solidFill>
                  <a:uFillTx/>
                  <a:latin typeface="Calibri"/>
                  <a:cs typeface="Calibri"/>
                </a:rPr>
                <a:t>4. Managed</a:t>
              </a:r>
            </a:p>
          </p:txBody>
        </p:sp>
        <p:sp>
          <p:nvSpPr>
            <p:cNvPr id="15" name="Freeform 14"/>
            <p:cNvSpPr/>
            <p:nvPr/>
          </p:nvSpPr>
          <p:spPr>
            <a:xfrm>
              <a:off x="7893082" y="3099450"/>
              <a:ext cx="1491176" cy="1118814"/>
            </a:xfrm>
            <a:custGeom>
              <a:avLst/>
              <a:gdLst>
                <a:gd name="f0" fmla="val 10800000"/>
                <a:gd name="f1" fmla="val 5400000"/>
                <a:gd name="f2" fmla="val 180"/>
                <a:gd name="f3" fmla="val w"/>
                <a:gd name="f4" fmla="val h"/>
                <a:gd name="f5" fmla="val 0"/>
                <a:gd name="f6" fmla="val 1491172"/>
                <a:gd name="f7" fmla="val 1118812"/>
                <a:gd name="f8" fmla="val 111881"/>
                <a:gd name="f9" fmla="val 50091"/>
                <a:gd name="f10" fmla="val 1379291"/>
                <a:gd name="f11" fmla="val 1441081"/>
                <a:gd name="f12" fmla="val 1006931"/>
                <a:gd name="f13" fmla="val 1068721"/>
                <a:gd name="f14" fmla="+- 0 0 -90"/>
                <a:gd name="f15" fmla="*/ f3 1 1491172"/>
                <a:gd name="f16" fmla="*/ f4 1 1118812"/>
                <a:gd name="f17" fmla="val f5"/>
                <a:gd name="f18" fmla="val f6"/>
                <a:gd name="f19" fmla="val f7"/>
                <a:gd name="f20" fmla="*/ f14 f0 1"/>
                <a:gd name="f21" fmla="+- f19 0 f17"/>
                <a:gd name="f22" fmla="+- f18 0 f17"/>
                <a:gd name="f23" fmla="*/ f20 1 f2"/>
                <a:gd name="f24" fmla="*/ f22 1 1491172"/>
                <a:gd name="f25" fmla="*/ f21 1 1118812"/>
                <a:gd name="f26" fmla="*/ 0 f22 1"/>
                <a:gd name="f27" fmla="*/ 111881 f21 1"/>
                <a:gd name="f28" fmla="*/ 111881 f22 1"/>
                <a:gd name="f29" fmla="*/ 0 f21 1"/>
                <a:gd name="f30" fmla="*/ 1379291 f22 1"/>
                <a:gd name="f31" fmla="*/ 1491172 f22 1"/>
                <a:gd name="f32" fmla="*/ 1006931 f21 1"/>
                <a:gd name="f33" fmla="*/ 1118812 f21 1"/>
                <a:gd name="f34" fmla="+- f23 0 f1"/>
                <a:gd name="f35" fmla="*/ f26 1 1491172"/>
                <a:gd name="f36" fmla="*/ f27 1 1118812"/>
                <a:gd name="f37" fmla="*/ f28 1 1491172"/>
                <a:gd name="f38" fmla="*/ f29 1 1118812"/>
                <a:gd name="f39" fmla="*/ f30 1 1491172"/>
                <a:gd name="f40" fmla="*/ f31 1 1491172"/>
                <a:gd name="f41" fmla="*/ f32 1 1118812"/>
                <a:gd name="f42" fmla="*/ f33 1 1118812"/>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491172" h="1118812">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FFFFF">
                <a:alpha val="90000"/>
              </a:srgbClr>
            </a:solidFill>
            <a:ln w="12701" cap="flat">
              <a:solidFill>
                <a:srgbClr val="29AF8C"/>
              </a:solidFill>
              <a:prstDash val="solid"/>
              <a:miter/>
            </a:ln>
          </p:spPr>
          <p:txBody>
            <a:bodyPr vert="horz" wrap="square" lIns="139446" tIns="139446" rIns="139446" bIns="139446" anchor="t" anchorCtr="0" compatLnSpc="1">
              <a:noAutofit/>
            </a:bodyPr>
            <a:lstStyle/>
            <a:p>
              <a:pPr marL="114300" marR="0" lvl="1" indent="-114300" algn="l" defTabSz="666753" rtl="0" fontAlgn="auto" hangingPunct="1">
                <a:lnSpc>
                  <a:spcPct val="90000"/>
                </a:lnSpc>
                <a:spcBef>
                  <a:spcPts val="0"/>
                </a:spcBef>
                <a:spcAft>
                  <a:spcPts val="300"/>
                </a:spcAft>
                <a:buSzPct val="100000"/>
                <a:buChar char="•"/>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Calibri Light"/>
                </a:rPr>
                <a:t>Work is quantitatively controlled</a:t>
              </a:r>
              <a:endParaRPr lang="en-US" sz="1500" b="0" i="0" u="none" strike="noStrike" kern="1200" cap="none" spc="0" baseline="0">
                <a:solidFill>
                  <a:srgbClr val="000000"/>
                </a:solidFill>
                <a:uFillTx/>
                <a:latin typeface="Calibri"/>
              </a:endParaRPr>
            </a:p>
          </p:txBody>
        </p:sp>
        <p:sp>
          <p:nvSpPr>
            <p:cNvPr id="16" name="Freeform 15"/>
            <p:cNvSpPr/>
            <p:nvPr/>
          </p:nvSpPr>
          <p:spPr>
            <a:xfrm>
              <a:off x="9304888" y="2697818"/>
              <a:ext cx="479237" cy="371255"/>
            </a:xfrm>
            <a:custGeom>
              <a:avLst/>
              <a:gdLst>
                <a:gd name="f0" fmla="val 10800000"/>
                <a:gd name="f1" fmla="val 5400000"/>
                <a:gd name="f2" fmla="val 180"/>
                <a:gd name="f3" fmla="val w"/>
                <a:gd name="f4" fmla="val h"/>
                <a:gd name="f5" fmla="val 0"/>
                <a:gd name="f6" fmla="val 479239"/>
                <a:gd name="f7" fmla="val 371258"/>
                <a:gd name="f8" fmla="val 74252"/>
                <a:gd name="f9" fmla="val 293610"/>
                <a:gd name="f10" fmla="val 185629"/>
                <a:gd name="f11" fmla="val 297006"/>
                <a:gd name="f12" fmla="+- 0 0 -90"/>
                <a:gd name="f13" fmla="*/ f3 1 479239"/>
                <a:gd name="f14" fmla="*/ f4 1 371258"/>
                <a:gd name="f15" fmla="val f5"/>
                <a:gd name="f16" fmla="val f6"/>
                <a:gd name="f17" fmla="val f7"/>
                <a:gd name="f18" fmla="*/ f12 f0 1"/>
                <a:gd name="f19" fmla="+- f17 0 f15"/>
                <a:gd name="f20" fmla="+- f16 0 f15"/>
                <a:gd name="f21" fmla="*/ f18 1 f2"/>
                <a:gd name="f22" fmla="*/ f20 1 479239"/>
                <a:gd name="f23" fmla="*/ f19 1 371258"/>
                <a:gd name="f24" fmla="*/ 0 f20 1"/>
                <a:gd name="f25" fmla="*/ 74252 f19 1"/>
                <a:gd name="f26" fmla="*/ 293610 f20 1"/>
                <a:gd name="f27" fmla="*/ 0 f19 1"/>
                <a:gd name="f28" fmla="*/ 479239 f20 1"/>
                <a:gd name="f29" fmla="*/ 185629 f19 1"/>
                <a:gd name="f30" fmla="*/ 371258 f19 1"/>
                <a:gd name="f31" fmla="*/ 297006 f19 1"/>
                <a:gd name="f32" fmla="+- f21 0 f1"/>
                <a:gd name="f33" fmla="*/ f24 1 479239"/>
                <a:gd name="f34" fmla="*/ f25 1 371258"/>
                <a:gd name="f35" fmla="*/ f26 1 479239"/>
                <a:gd name="f36" fmla="*/ f27 1 371258"/>
                <a:gd name="f37" fmla="*/ f28 1 479239"/>
                <a:gd name="f38" fmla="*/ f29 1 371258"/>
                <a:gd name="f39" fmla="*/ f30 1 371258"/>
                <a:gd name="f40" fmla="*/ f31 1 371258"/>
                <a:gd name="f41" fmla="*/ f15 1 f22"/>
                <a:gd name="f42" fmla="*/ f16 1 f22"/>
                <a:gd name="f43" fmla="*/ f15 1 f23"/>
                <a:gd name="f44" fmla="*/ f17 1 f23"/>
                <a:gd name="f45" fmla="*/ f33 1 f22"/>
                <a:gd name="f46" fmla="*/ f34 1 f23"/>
                <a:gd name="f47" fmla="*/ f35 1 f22"/>
                <a:gd name="f48" fmla="*/ f36 1 f23"/>
                <a:gd name="f49" fmla="*/ f37 1 f22"/>
                <a:gd name="f50" fmla="*/ f38 1 f23"/>
                <a:gd name="f51" fmla="*/ f39 1 f23"/>
                <a:gd name="f52" fmla="*/ f40 1 f23"/>
                <a:gd name="f53" fmla="*/ f41 f13 1"/>
                <a:gd name="f54" fmla="*/ f42 f13 1"/>
                <a:gd name="f55" fmla="*/ f44 f14 1"/>
                <a:gd name="f56" fmla="*/ f43 f14 1"/>
                <a:gd name="f57" fmla="*/ f45 f13 1"/>
                <a:gd name="f58" fmla="*/ f46 f14 1"/>
                <a:gd name="f59" fmla="*/ f47 f13 1"/>
                <a:gd name="f60" fmla="*/ f48 f14 1"/>
                <a:gd name="f61" fmla="*/ f49 f13 1"/>
                <a:gd name="f62" fmla="*/ f50 f14 1"/>
                <a:gd name="f63" fmla="*/ f51 f14 1"/>
                <a:gd name="f64" fmla="*/ f52 f14 1"/>
              </a:gdLst>
              <a:ahLst/>
              <a:cxnLst>
                <a:cxn ang="3cd4">
                  <a:pos x="hc" y="t"/>
                </a:cxn>
                <a:cxn ang="0">
                  <a:pos x="r" y="vc"/>
                </a:cxn>
                <a:cxn ang="cd4">
                  <a:pos x="hc" y="b"/>
                </a:cxn>
                <a:cxn ang="cd2">
                  <a:pos x="l" y="vc"/>
                </a:cxn>
                <a:cxn ang="f32">
                  <a:pos x="f57" y="f58"/>
                </a:cxn>
                <a:cxn ang="f32">
                  <a:pos x="f59" y="f58"/>
                </a:cxn>
                <a:cxn ang="f32">
                  <a:pos x="f59" y="f60"/>
                </a:cxn>
                <a:cxn ang="f32">
                  <a:pos x="f61" y="f62"/>
                </a:cxn>
                <a:cxn ang="f32">
                  <a:pos x="f59" y="f63"/>
                </a:cxn>
                <a:cxn ang="f32">
                  <a:pos x="f59" y="f64"/>
                </a:cxn>
                <a:cxn ang="f32">
                  <a:pos x="f57" y="f64"/>
                </a:cxn>
                <a:cxn ang="f32">
                  <a:pos x="f57" y="f58"/>
                </a:cxn>
              </a:cxnLst>
              <a:rect l="f53" t="f56" r="f54" b="f55"/>
              <a:pathLst>
                <a:path w="479239" h="371258">
                  <a:moveTo>
                    <a:pt x="f5" y="f8"/>
                  </a:moveTo>
                  <a:lnTo>
                    <a:pt x="f9" y="f8"/>
                  </a:lnTo>
                  <a:lnTo>
                    <a:pt x="f9" y="f5"/>
                  </a:lnTo>
                  <a:lnTo>
                    <a:pt x="f6" y="f10"/>
                  </a:lnTo>
                  <a:lnTo>
                    <a:pt x="f9" y="f7"/>
                  </a:lnTo>
                  <a:lnTo>
                    <a:pt x="f9" y="f11"/>
                  </a:lnTo>
                  <a:lnTo>
                    <a:pt x="f5" y="f11"/>
                  </a:lnTo>
                  <a:lnTo>
                    <a:pt x="f5" y="f8"/>
                  </a:lnTo>
                  <a:close/>
                </a:path>
              </a:pathLst>
            </a:custGeom>
            <a:solidFill>
              <a:srgbClr val="ACD4C5"/>
            </a:solidFill>
            <a:ln cap="flat">
              <a:noFill/>
              <a:prstDash val="solid"/>
            </a:ln>
          </p:spPr>
          <p:txBody>
            <a:bodyPr vert="horz" wrap="square" lIns="0" tIns="74249" rIns="111373" bIns="74249" anchor="ctr" anchorCtr="1" compatLnSpc="1">
              <a:noAutofit/>
            </a:bodyPr>
            <a:lstStyle/>
            <a:p>
              <a:pPr marL="0" marR="0" lvl="0" indent="0" algn="ctr" defTabSz="533396" rtl="0" fontAlgn="auto" hangingPunct="1">
                <a:lnSpc>
                  <a:spcPct val="90000"/>
                </a:lnSpc>
                <a:spcBef>
                  <a:spcPts val="0"/>
                </a:spcBef>
                <a:spcAft>
                  <a:spcPts val="500"/>
                </a:spcAft>
                <a:buNone/>
                <a:tabLst/>
                <a:defRPr sz="1800" b="0" i="0" u="none" strike="noStrike" kern="0" cap="none" spc="0" baseline="0">
                  <a:solidFill>
                    <a:srgbClr val="000000"/>
                  </a:solidFill>
                  <a:uFillTx/>
                </a:defRPr>
              </a:pPr>
              <a:endParaRPr lang="en-US" sz="1200" b="0" i="0" u="none" strike="noStrike" kern="1200" cap="none" spc="0" baseline="0">
                <a:solidFill>
                  <a:srgbClr val="FFFFFF"/>
                </a:solidFill>
                <a:uFillTx/>
                <a:latin typeface="Calibri"/>
              </a:endParaRPr>
            </a:p>
          </p:txBody>
        </p:sp>
        <p:sp>
          <p:nvSpPr>
            <p:cNvPr id="17" name="Freeform 16"/>
            <p:cNvSpPr/>
            <p:nvPr/>
          </p:nvSpPr>
          <p:spPr>
            <a:xfrm>
              <a:off x="9983053" y="2667451"/>
              <a:ext cx="1491176" cy="647998"/>
            </a:xfrm>
            <a:custGeom>
              <a:avLst/>
              <a:gdLst>
                <a:gd name="f0" fmla="val 10800000"/>
                <a:gd name="f1" fmla="val 5400000"/>
                <a:gd name="f2" fmla="val 180"/>
                <a:gd name="f3" fmla="val w"/>
                <a:gd name="f4" fmla="val h"/>
                <a:gd name="f5" fmla="val 0"/>
                <a:gd name="f6" fmla="val 1491172"/>
                <a:gd name="f7" fmla="val 648000"/>
                <a:gd name="f8" fmla="val 64800"/>
                <a:gd name="f9" fmla="val 29012"/>
                <a:gd name="f10" fmla="val 1426372"/>
                <a:gd name="f11" fmla="val 1462160"/>
                <a:gd name="f12" fmla="val 583200"/>
                <a:gd name="f13" fmla="val 618988"/>
                <a:gd name="f14" fmla="+- 0 0 -90"/>
                <a:gd name="f15" fmla="*/ f3 1 1491172"/>
                <a:gd name="f16" fmla="*/ f4 1 648000"/>
                <a:gd name="f17" fmla="val f5"/>
                <a:gd name="f18" fmla="val f6"/>
                <a:gd name="f19" fmla="val f7"/>
                <a:gd name="f20" fmla="*/ f14 f0 1"/>
                <a:gd name="f21" fmla="+- f19 0 f17"/>
                <a:gd name="f22" fmla="+- f18 0 f17"/>
                <a:gd name="f23" fmla="*/ f20 1 f2"/>
                <a:gd name="f24" fmla="*/ f22 1 1491172"/>
                <a:gd name="f25" fmla="*/ f21 1 648000"/>
                <a:gd name="f26" fmla="*/ 0 f22 1"/>
                <a:gd name="f27" fmla="*/ 64800 f21 1"/>
                <a:gd name="f28" fmla="*/ 64800 f22 1"/>
                <a:gd name="f29" fmla="*/ 0 f21 1"/>
                <a:gd name="f30" fmla="*/ 1426372 f22 1"/>
                <a:gd name="f31" fmla="*/ 1491172 f22 1"/>
                <a:gd name="f32" fmla="*/ 583200 f21 1"/>
                <a:gd name="f33" fmla="*/ 648000 f21 1"/>
                <a:gd name="f34" fmla="+- f23 0 f1"/>
                <a:gd name="f35" fmla="*/ f26 1 1491172"/>
                <a:gd name="f36" fmla="*/ f27 1 648000"/>
                <a:gd name="f37" fmla="*/ f28 1 1491172"/>
                <a:gd name="f38" fmla="*/ f29 1 648000"/>
                <a:gd name="f39" fmla="*/ f30 1 1491172"/>
                <a:gd name="f40" fmla="*/ f31 1 1491172"/>
                <a:gd name="f41" fmla="*/ f32 1 648000"/>
                <a:gd name="f42" fmla="*/ f33 1 648000"/>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491172" h="648000">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29AF8C"/>
            </a:solidFill>
            <a:ln w="12701" cap="flat">
              <a:solidFill>
                <a:srgbClr val="FFFFFF"/>
              </a:solidFill>
              <a:prstDash val="solid"/>
              <a:miter/>
            </a:ln>
          </p:spPr>
          <p:txBody>
            <a:bodyPr vert="horz" wrap="square" lIns="106683" tIns="106683" rIns="106683" bIns="273149" anchor="t" anchorCtr="0" compatLnSpc="1">
              <a:noAutofit/>
            </a:bodyPr>
            <a:lstStyle/>
            <a:p>
              <a:pPr marL="0" marR="0" lvl="0" indent="0" algn="l" defTabSz="666753" rtl="0" fontAlgn="auto" hangingPunct="1">
                <a:lnSpc>
                  <a:spcPct val="90000"/>
                </a:lnSpc>
                <a:spcBef>
                  <a:spcPts val="0"/>
                </a:spcBef>
                <a:spcAft>
                  <a:spcPts val="600"/>
                </a:spcAft>
                <a:buNone/>
                <a:tabLst/>
                <a:defRPr sz="1800" b="0" i="0" u="none" strike="noStrike" kern="0" cap="none" spc="0" baseline="0">
                  <a:solidFill>
                    <a:srgbClr val="000000"/>
                  </a:solidFill>
                  <a:uFillTx/>
                </a:defRPr>
              </a:pPr>
              <a:r>
                <a:rPr lang="en-US" sz="1500" b="0" i="0" u="none" strike="noStrike" kern="1200" cap="none" spc="0" baseline="0">
                  <a:solidFill>
                    <a:srgbClr val="444444"/>
                  </a:solidFill>
                  <a:uFillTx/>
                  <a:latin typeface="Calibri"/>
                  <a:cs typeface="Calibri"/>
                </a:rPr>
                <a:t>5. Optimizing</a:t>
              </a:r>
            </a:p>
          </p:txBody>
        </p:sp>
        <p:sp>
          <p:nvSpPr>
            <p:cNvPr id="18" name="Freeform 17"/>
            <p:cNvSpPr/>
            <p:nvPr/>
          </p:nvSpPr>
          <p:spPr>
            <a:xfrm>
              <a:off x="10288472" y="3099450"/>
              <a:ext cx="1491176" cy="1118814"/>
            </a:xfrm>
            <a:custGeom>
              <a:avLst/>
              <a:gdLst>
                <a:gd name="f0" fmla="val 10800000"/>
                <a:gd name="f1" fmla="val 5400000"/>
                <a:gd name="f2" fmla="val 180"/>
                <a:gd name="f3" fmla="val w"/>
                <a:gd name="f4" fmla="val h"/>
                <a:gd name="f5" fmla="val 0"/>
                <a:gd name="f6" fmla="val 1491172"/>
                <a:gd name="f7" fmla="val 1118812"/>
                <a:gd name="f8" fmla="val 111881"/>
                <a:gd name="f9" fmla="val 50091"/>
                <a:gd name="f10" fmla="val 1379291"/>
                <a:gd name="f11" fmla="val 1441081"/>
                <a:gd name="f12" fmla="val 1006931"/>
                <a:gd name="f13" fmla="val 1068721"/>
                <a:gd name="f14" fmla="+- 0 0 -90"/>
                <a:gd name="f15" fmla="*/ f3 1 1491172"/>
                <a:gd name="f16" fmla="*/ f4 1 1118812"/>
                <a:gd name="f17" fmla="val f5"/>
                <a:gd name="f18" fmla="val f6"/>
                <a:gd name="f19" fmla="val f7"/>
                <a:gd name="f20" fmla="*/ f14 f0 1"/>
                <a:gd name="f21" fmla="+- f19 0 f17"/>
                <a:gd name="f22" fmla="+- f18 0 f17"/>
                <a:gd name="f23" fmla="*/ f20 1 f2"/>
                <a:gd name="f24" fmla="*/ f22 1 1491172"/>
                <a:gd name="f25" fmla="*/ f21 1 1118812"/>
                <a:gd name="f26" fmla="*/ 0 f22 1"/>
                <a:gd name="f27" fmla="*/ 111881 f21 1"/>
                <a:gd name="f28" fmla="*/ 111881 f22 1"/>
                <a:gd name="f29" fmla="*/ 0 f21 1"/>
                <a:gd name="f30" fmla="*/ 1379291 f22 1"/>
                <a:gd name="f31" fmla="*/ 1491172 f22 1"/>
                <a:gd name="f32" fmla="*/ 1006931 f21 1"/>
                <a:gd name="f33" fmla="*/ 1118812 f21 1"/>
                <a:gd name="f34" fmla="+- f23 0 f1"/>
                <a:gd name="f35" fmla="*/ f26 1 1491172"/>
                <a:gd name="f36" fmla="*/ f27 1 1118812"/>
                <a:gd name="f37" fmla="*/ f28 1 1491172"/>
                <a:gd name="f38" fmla="*/ f29 1 1118812"/>
                <a:gd name="f39" fmla="*/ f30 1 1491172"/>
                <a:gd name="f40" fmla="*/ f31 1 1491172"/>
                <a:gd name="f41" fmla="*/ f32 1 1118812"/>
                <a:gd name="f42" fmla="*/ f33 1 1118812"/>
                <a:gd name="f43" fmla="*/ f17 1 f24"/>
                <a:gd name="f44" fmla="*/ f18 1 f24"/>
                <a:gd name="f45" fmla="*/ f17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491172" h="1118812">
                  <a:moveTo>
                    <a:pt x="f5" y="f8"/>
                  </a:moveTo>
                  <a:cubicBezTo>
                    <a:pt x="f5" y="f9"/>
                    <a:pt x="f9" y="f5"/>
                    <a:pt x="f8" y="f5"/>
                  </a:cubicBezTo>
                  <a:lnTo>
                    <a:pt x="f10" y="f5"/>
                  </a:lnTo>
                  <a:cubicBezTo>
                    <a:pt x="f11" y="f5"/>
                    <a:pt x="f6" y="f9"/>
                    <a:pt x="f6" y="f8"/>
                  </a:cubicBezTo>
                  <a:lnTo>
                    <a:pt x="f6" y="f12"/>
                  </a:lnTo>
                  <a:cubicBezTo>
                    <a:pt x="f6" y="f13"/>
                    <a:pt x="f11" y="f7"/>
                    <a:pt x="f10" y="f7"/>
                  </a:cubicBezTo>
                  <a:lnTo>
                    <a:pt x="f8" y="f7"/>
                  </a:lnTo>
                  <a:cubicBezTo>
                    <a:pt x="f9" y="f7"/>
                    <a:pt x="f5" y="f13"/>
                    <a:pt x="f5" y="f12"/>
                  </a:cubicBezTo>
                  <a:lnTo>
                    <a:pt x="f5" y="f8"/>
                  </a:lnTo>
                  <a:close/>
                </a:path>
              </a:pathLst>
            </a:custGeom>
            <a:solidFill>
              <a:srgbClr val="FFFFFF">
                <a:alpha val="90000"/>
              </a:srgbClr>
            </a:solidFill>
            <a:ln w="12701" cap="flat">
              <a:solidFill>
                <a:srgbClr val="29AF8C"/>
              </a:solidFill>
              <a:prstDash val="solid"/>
              <a:miter/>
            </a:ln>
          </p:spPr>
          <p:txBody>
            <a:bodyPr vert="horz" wrap="square" lIns="139446" tIns="139446" rIns="139446" bIns="139446" anchor="t" anchorCtr="0" compatLnSpc="1">
              <a:noAutofit/>
            </a:bodyPr>
            <a:lstStyle/>
            <a:p>
              <a:pPr marL="114300" marR="0" lvl="1" indent="-114300" algn="l" defTabSz="666753" rtl="0" fontAlgn="auto" hangingPunct="1">
                <a:lnSpc>
                  <a:spcPct val="90000"/>
                </a:lnSpc>
                <a:spcBef>
                  <a:spcPts val="0"/>
                </a:spcBef>
                <a:spcAft>
                  <a:spcPts val="300"/>
                </a:spcAft>
                <a:buSzPct val="100000"/>
                <a:buChar char="•"/>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Calibri Light"/>
                </a:rPr>
                <a:t>Work is based upon continuous improvement</a:t>
              </a:r>
              <a:endParaRPr lang="en-US" sz="1500" b="0" i="0" u="none" strike="noStrike" kern="1200" cap="none" spc="0" baseline="0">
                <a:solidFill>
                  <a:srgbClr val="000000"/>
                </a:solidFill>
                <a:uFillTx/>
                <a:latin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3">
    <p:bg>
      <p:bgPr>
        <a:solidFill>
          <a:srgbClr val="000000"/>
        </a:solidFill>
        <a:effectLst/>
      </p:bgPr>
    </p:bg>
    <p:spTree>
      <p:nvGrpSpPr>
        <p:cNvPr id="1" name=""/>
        <p:cNvGrpSpPr/>
        <p:nvPr/>
      </p:nvGrpSpPr>
      <p:grpSpPr>
        <a:xfrm>
          <a:off x="0" y="0"/>
          <a:ext cx="0" cy="0"/>
          <a:chOff x="0" y="0"/>
          <a:chExt cx="0" cy="0"/>
        </a:xfrm>
      </p:grpSpPr>
      <p:pic>
        <p:nvPicPr>
          <p:cNvPr id="2" name="Picture 4" descr="Top view of a wooden block with the number one written on it and the block is on a yellow surface">
            <a:extLst>
              <a:ext uri="{FF2B5EF4-FFF2-40B4-BE49-F238E27FC236}">
                <a16:creationId xmlns:a16="http://schemas.microsoft.com/office/drawing/2014/main" id="{00000000-0000-0000-0000-000000000000}"/>
              </a:ext>
            </a:extLst>
          </p:cNvPr>
          <p:cNvPicPr>
            <a:picLocks noChangeAspect="1"/>
          </p:cNvPicPr>
          <p:nvPr/>
        </p:nvPicPr>
        <p:blipFill>
          <a:blip r:embed="rId2"/>
          <a:srcRect t="13239" r="-2" b="2127"/>
          <a:stretch>
            <a:fillRect/>
          </a:stretch>
        </p:blipFill>
        <p:spPr>
          <a:xfrm>
            <a:off x="18" y="-7616"/>
            <a:ext cx="12191978" cy="6887361"/>
          </a:xfrm>
          <a:prstGeom prst="rect">
            <a:avLst/>
          </a:prstGeom>
          <a:noFill/>
          <a:ln cap="flat">
            <a:noFill/>
          </a:ln>
        </p:spPr>
      </p:pic>
      <p:sp>
        <p:nvSpPr>
          <p:cNvPr id="3" name="Rectangle 8"/>
          <p:cNvSpPr>
            <a:spLocks noMove="1" noResize="1"/>
          </p:cNvSpPr>
          <p:nvPr/>
        </p:nvSpPr>
        <p:spPr>
          <a:xfrm>
            <a:off x="-10387" y="0"/>
            <a:ext cx="7397029" cy="6879744"/>
          </a:xfrm>
          <a:prstGeom prst="rect">
            <a:avLst/>
          </a:prstGeom>
          <a:gradFill>
            <a:gsLst>
              <a:gs pos="0">
                <a:srgbClr val="000000">
                  <a:alpha val="65000"/>
                </a:srgbClr>
              </a:gs>
              <a:gs pos="100000">
                <a:srgbClr val="000000">
                  <a:alpha val="0"/>
                </a:srgbClr>
              </a:gs>
            </a:gsLst>
            <a:lin ang="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Title 1"/>
          <p:cNvSpPr txBox="1">
            <a:spLocks noGrp="1"/>
          </p:cNvSpPr>
          <p:nvPr>
            <p:ph type="title" idx="4294967295"/>
          </p:nvPr>
        </p:nvSpPr>
        <p:spPr>
          <a:xfrm>
            <a:off x="859033" y="1457242"/>
            <a:ext cx="4160236" cy="2839276"/>
          </a:xfrm>
        </p:spPr>
        <p:txBody>
          <a:bodyPr anchor="b"/>
          <a:lstStyle/>
          <a:p>
            <a:pPr lvl="0"/>
            <a:r>
              <a:rPr lang="en-US" sz="4000"/>
              <a:t/>
            </a:r>
            <a:br>
              <a:rPr lang="en-US" sz="4000"/>
            </a:br>
            <a:r>
              <a:rPr lang="en-US" sz="4000"/>
              <a:t/>
            </a:r>
            <a:br>
              <a:rPr lang="en-US" sz="4000"/>
            </a:br>
            <a:r>
              <a:rPr lang="en-US" sz="4000"/>
              <a:t>CMM Level 1: Initial</a:t>
            </a:r>
          </a:p>
        </p:txBody>
      </p:sp>
      <p:sp>
        <p:nvSpPr>
          <p:cNvPr id="5" name="Subtitle 2"/>
          <p:cNvSpPr txBox="1">
            <a:spLocks noGrp="1"/>
          </p:cNvSpPr>
          <p:nvPr>
            <p:ph type="subTitle" idx="4294967295"/>
          </p:nvPr>
        </p:nvSpPr>
        <p:spPr>
          <a:xfrm>
            <a:off x="859023" y="4449397"/>
            <a:ext cx="4160236" cy="1400604"/>
          </a:xfrm>
        </p:spPr>
        <p:txBody>
          <a:bodyPr/>
          <a:lstStyle/>
          <a:p>
            <a:pPr marL="0" lvl="0" indent="0">
              <a:buNone/>
            </a:pPr>
            <a:r>
              <a:rPr lang="en-US" sz="2000"/>
              <a:t>At Level 1, processes are ad hoc, and there is a lack of consistent practices. Key Process Areas (KPA) at this level include: - No specific KPA at this level.</a:t>
            </a:r>
          </a:p>
        </p:txBody>
      </p:sp>
      <p:grpSp>
        <p:nvGrpSpPr>
          <p:cNvPr id="6" name="Group 10"/>
          <p:cNvGrpSpPr/>
          <p:nvPr/>
        </p:nvGrpSpPr>
        <p:grpSpPr>
          <a:xfrm>
            <a:off x="12068635" y="0"/>
            <a:ext cx="123361" cy="6858000"/>
            <a:chOff x="12068635" y="0"/>
            <a:chExt cx="123361" cy="6858000"/>
          </a:xfrm>
        </p:grpSpPr>
        <p:sp>
          <p:nvSpPr>
            <p:cNvPr id="7" name="Rectangle 11"/>
            <p:cNvSpPr/>
            <p:nvPr/>
          </p:nvSpPr>
          <p:spPr>
            <a:xfrm>
              <a:off x="12068635" y="0"/>
              <a:ext cx="123361" cy="6858000"/>
            </a:xfrm>
            <a:prstGeom prst="rect">
              <a:avLst/>
            </a:prstGeom>
            <a:gradFill>
              <a:gsLst>
                <a:gs pos="0">
                  <a:srgbClr val="97BE49"/>
                </a:gs>
                <a:gs pos="100000">
                  <a:srgbClr val="C9492C"/>
                </a:gs>
              </a:gsLst>
              <a:lin ang="18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8" name="Rectangle 12"/>
            <p:cNvSpPr/>
            <p:nvPr/>
          </p:nvSpPr>
          <p:spPr>
            <a:xfrm>
              <a:off x="12068635" y="3527554"/>
              <a:ext cx="123361" cy="3330445"/>
            </a:xfrm>
            <a:prstGeom prst="rect">
              <a:avLst/>
            </a:prstGeom>
            <a:gradFill>
              <a:gsLst>
                <a:gs pos="0">
                  <a:srgbClr val="E28F7D">
                    <a:alpha val="0"/>
                  </a:srgbClr>
                </a:gs>
                <a:gs pos="100000">
                  <a:srgbClr val="E28F7D"/>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name="Slide4">
    <p:bg>
      <p:bgPr>
        <a:solidFill>
          <a:srgbClr val="000000"/>
        </a:solidFill>
        <a:effectLst/>
      </p:bgPr>
    </p:bg>
    <p:spTree>
      <p:nvGrpSpPr>
        <p:cNvPr id="1" name=""/>
        <p:cNvGrpSpPr/>
        <p:nvPr/>
      </p:nvGrpSpPr>
      <p:grpSpPr>
        <a:xfrm>
          <a:off x="0" y="0"/>
          <a:ext cx="0" cy="0"/>
          <a:chOff x="0" y="0"/>
          <a:chExt cx="0" cy="0"/>
        </a:xfrm>
      </p:grpSpPr>
      <p:sp>
        <p:nvSpPr>
          <p:cNvPr id="2" name="Rectangle 8"/>
          <p:cNvSpPr>
            <a:spLocks noMove="1" noResize="1"/>
          </p:cNvSpPr>
          <p:nvPr/>
        </p:nvSpPr>
        <p:spPr>
          <a:xfrm>
            <a:off x="0" y="0"/>
            <a:ext cx="12188952" cy="6858000"/>
          </a:xfrm>
          <a:prstGeom prst="rect">
            <a:avLst/>
          </a:prstGeom>
          <a:solidFill>
            <a:srgbClr val="29AF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3" name="Title 1"/>
          <p:cNvSpPr txBox="1">
            <a:spLocks noGrp="1"/>
          </p:cNvSpPr>
          <p:nvPr>
            <p:ph type="ctrTitle"/>
          </p:nvPr>
        </p:nvSpPr>
        <p:spPr>
          <a:xfrm>
            <a:off x="6367460" y="728667"/>
            <a:ext cx="4984815" cy="3157075"/>
          </a:xfrm>
        </p:spPr>
        <p:txBody>
          <a:bodyPr anchorCtr="0"/>
          <a:lstStyle/>
          <a:p>
            <a:pPr lvl="0" algn="l"/>
            <a:r>
              <a:rPr lang="en-US" sz="5200"/>
              <a:t>CMM Level 2: </a:t>
            </a:r>
            <a:r>
              <a:rPr lang="en-US" sz="1100">
                <a:solidFill>
                  <a:srgbClr val="000000"/>
                </a:solidFill>
                <a:latin typeface="Calibri"/>
                <a:cs typeface="Calibri"/>
              </a:rPr>
              <a:t>Repeatable</a:t>
            </a:r>
          </a:p>
          <a:p>
            <a:pPr lvl="0" algn="l"/>
            <a:r>
              <a:rPr lang="en-US" sz="5200">
                <a:cs typeface="Calibri Light"/>
              </a:rPr>
              <a:t>Repeatable</a:t>
            </a:r>
          </a:p>
        </p:txBody>
      </p:sp>
      <p:sp>
        <p:nvSpPr>
          <p:cNvPr id="4" name="Subtitle 2"/>
          <p:cNvSpPr txBox="1">
            <a:spLocks noGrp="1"/>
          </p:cNvSpPr>
          <p:nvPr>
            <p:ph type="subTitle" idx="1"/>
          </p:nvPr>
        </p:nvSpPr>
        <p:spPr>
          <a:xfrm>
            <a:off x="6367460" y="4072042"/>
            <a:ext cx="4984815" cy="2057290"/>
          </a:xfrm>
        </p:spPr>
        <p:txBody>
          <a:bodyPr anchorCtr="0"/>
          <a:lstStyle/>
          <a:p>
            <a:pPr lvl="0" algn="l"/>
            <a:r>
              <a:rPr lang="en-US" sz="1700"/>
              <a:t>At Level 2, processes are defined, documented, and standardized across the organization. Key Process Areas (KPA) at this level include: - Requirements Management - Project Planning - Project Monitoring and Control - Supplier Agreement Management - Measurement and Analysis - Process and Product Quality Assurance - Configuration Management</a:t>
            </a:r>
          </a:p>
        </p:txBody>
      </p:sp>
      <p:pic>
        <p:nvPicPr>
          <p:cNvPr id="5" name="Picture 4" descr="Close-up of hopscotch on a sidewalk">
            <a:extLst>
              <a:ext uri="{FF2B5EF4-FFF2-40B4-BE49-F238E27FC236}">
                <a16:creationId xmlns:a16="http://schemas.microsoft.com/office/drawing/2014/main" id="{00000000-0000-0000-0000-000000000000}"/>
              </a:ext>
            </a:extLst>
          </p:cNvPr>
          <p:cNvPicPr>
            <a:picLocks noChangeAspect="1"/>
          </p:cNvPicPr>
          <p:nvPr/>
        </p:nvPicPr>
        <p:blipFill>
          <a:blip r:embed="rId2"/>
          <a:srcRect l="23777" r="17809" b="-10"/>
          <a:stretch>
            <a:fillRect/>
          </a:stretch>
        </p:blipFill>
        <p:spPr>
          <a:xfrm>
            <a:off x="0" y="9"/>
            <a:ext cx="6005514" cy="6857990"/>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5">
    <p:bg>
      <p:bgPr>
        <a:solidFill>
          <a:srgbClr val="000000"/>
        </a:solidFill>
        <a:effectLst/>
      </p:bgPr>
    </p:bg>
    <p:spTree>
      <p:nvGrpSpPr>
        <p:cNvPr id="1" name=""/>
        <p:cNvGrpSpPr/>
        <p:nvPr/>
      </p:nvGrpSpPr>
      <p:grpSpPr>
        <a:xfrm>
          <a:off x="0" y="0"/>
          <a:ext cx="0" cy="0"/>
          <a:chOff x="0" y="0"/>
          <a:chExt cx="0" cy="0"/>
        </a:xfrm>
      </p:grpSpPr>
      <p:sp>
        <p:nvSpPr>
          <p:cNvPr id="2" name="Rectangle 17"/>
          <p:cNvSpPr>
            <a:spLocks noMove="1" noResize="1"/>
          </p:cNvSpPr>
          <p:nvPr/>
        </p:nvSpPr>
        <p:spPr>
          <a:xfrm>
            <a:off x="0" y="0"/>
            <a:ext cx="12188952" cy="6858000"/>
          </a:xfrm>
          <a:prstGeom prst="rect">
            <a:avLst/>
          </a:prstGeom>
          <a:solidFill>
            <a:srgbClr val="29AF8C"/>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Picture 4" descr="A close up view of a track and field lane in the dark">
            <a:extLst>
              <a:ext uri="{FF2B5EF4-FFF2-40B4-BE49-F238E27FC236}">
                <a16:creationId xmlns:a16="http://schemas.microsoft.com/office/drawing/2014/main" id="{00000000-0000-0000-0000-000000000000}"/>
              </a:ext>
            </a:extLst>
          </p:cNvPr>
          <p:cNvPicPr>
            <a:picLocks noChangeAspect="1"/>
          </p:cNvPicPr>
          <p:nvPr/>
        </p:nvPicPr>
        <p:blipFill>
          <a:blip r:embed="rId2"/>
          <a:srcRect l="1515" r="4367" b="-1"/>
          <a:stretch>
            <a:fillRect/>
          </a:stretch>
        </p:blipFill>
        <p:spPr>
          <a:xfrm>
            <a:off x="2522354" y="9"/>
            <a:ext cx="9669642" cy="6857990"/>
          </a:xfrm>
          <a:prstGeom prst="rect">
            <a:avLst/>
          </a:prstGeom>
          <a:noFill/>
          <a:ln cap="flat">
            <a:noFill/>
          </a:ln>
        </p:spPr>
      </p:pic>
      <p:sp>
        <p:nvSpPr>
          <p:cNvPr id="4" name="Rectangle 19"/>
          <p:cNvSpPr>
            <a:spLocks noMove="1" noResize="1"/>
          </p:cNvSpPr>
          <p:nvPr/>
        </p:nvSpPr>
        <p:spPr>
          <a:xfrm>
            <a:off x="0" y="0"/>
            <a:ext cx="7066976" cy="6858000"/>
          </a:xfrm>
          <a:prstGeom prst="rect">
            <a:avLst/>
          </a:prstGeom>
          <a:gradFill>
            <a:gsLst>
              <a:gs pos="0">
                <a:srgbClr val="000000">
                  <a:alpha val="0"/>
                </a:srgbClr>
              </a:gs>
              <a:gs pos="100000">
                <a:srgbClr val="000000">
                  <a:alpha val="38000"/>
                </a:srgbClr>
              </a:gs>
            </a:gsLst>
            <a:lin ang="108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Title 1"/>
          <p:cNvSpPr txBox="1">
            <a:spLocks noGrp="1"/>
          </p:cNvSpPr>
          <p:nvPr>
            <p:ph type="ctrTitle"/>
          </p:nvPr>
        </p:nvSpPr>
        <p:spPr>
          <a:xfrm>
            <a:off x="952228" y="743443"/>
            <a:ext cx="3973388" cy="3692027"/>
          </a:xfrm>
        </p:spPr>
        <p:txBody>
          <a:bodyPr anchorCtr="0"/>
          <a:lstStyle/>
          <a:p>
            <a:pPr lvl="0" algn="l"/>
            <a:r>
              <a:rPr lang="en-US" sz="5200"/>
              <a:t>CMM Level 3: Defined</a:t>
            </a:r>
          </a:p>
        </p:txBody>
      </p:sp>
      <p:sp>
        <p:nvSpPr>
          <p:cNvPr id="6" name="Subtitle 2"/>
          <p:cNvSpPr txBox="1">
            <a:spLocks noGrp="1"/>
          </p:cNvSpPr>
          <p:nvPr>
            <p:ph type="subTitle" idx="1"/>
          </p:nvPr>
        </p:nvSpPr>
        <p:spPr>
          <a:xfrm>
            <a:off x="952228" y="4629232"/>
            <a:ext cx="3973388" cy="1485314"/>
          </a:xfrm>
        </p:spPr>
        <p:txBody>
          <a:bodyPr anchorCtr="0"/>
          <a:lstStyle/>
          <a:p>
            <a:pPr lvl="0" algn="l"/>
            <a:r>
              <a:rPr lang="en-US" sz="1300"/>
              <a:t>At Level 3, processes are well characterized and understood. Key Process Areas (KPA) at this level include: - Organization Process Focus - Organization Process Definition - Training Program - Integrated Software Management - Software Product Engineering - Intergroup Coordination - Peer Reviews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
                                        <p:tgtEl>
                                          <p:spTgt spid="6">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name="Slide6">
    <p:bg>
      <p:bgPr>
        <a:solidFill>
          <a:srgbClr val="000000"/>
        </a:solidFill>
        <a:effectLst/>
      </p:bgPr>
    </p:bg>
    <p:spTree>
      <p:nvGrpSpPr>
        <p:cNvPr id="1" name=""/>
        <p:cNvGrpSpPr/>
        <p:nvPr/>
      </p:nvGrpSpPr>
      <p:grpSpPr>
        <a:xfrm>
          <a:off x="0" y="0"/>
          <a:ext cx="0" cy="0"/>
          <a:chOff x="0" y="0"/>
          <a:chExt cx="0" cy="0"/>
        </a:xfrm>
      </p:grpSpPr>
      <p:sp>
        <p:nvSpPr>
          <p:cNvPr id="2" name="Title 1"/>
          <p:cNvSpPr txBox="1">
            <a:spLocks noGrp="1"/>
          </p:cNvSpPr>
          <p:nvPr>
            <p:ph type="ctrTitle"/>
          </p:nvPr>
        </p:nvSpPr>
        <p:spPr>
          <a:xfrm>
            <a:off x="761996" y="1141710"/>
            <a:ext cx="3234470" cy="3474363"/>
          </a:xfrm>
        </p:spPr>
        <p:txBody>
          <a:bodyPr anchor="t" anchorCtr="0"/>
          <a:lstStyle/>
          <a:p>
            <a:pPr lvl="0" algn="l"/>
            <a:r>
              <a:rPr lang="en-US" sz="3600"/>
              <a:t>CMM Level 4:  Managed</a:t>
            </a:r>
          </a:p>
        </p:txBody>
      </p:sp>
      <p:sp>
        <p:nvSpPr>
          <p:cNvPr id="3" name="Subtitle 2"/>
          <p:cNvSpPr txBox="1">
            <a:spLocks noGrp="1"/>
          </p:cNvSpPr>
          <p:nvPr>
            <p:ph type="subTitle" idx="1"/>
          </p:nvPr>
        </p:nvSpPr>
        <p:spPr>
          <a:xfrm>
            <a:off x="761996" y="4022646"/>
            <a:ext cx="3234470" cy="1850114"/>
          </a:xfrm>
        </p:spPr>
        <p:txBody>
          <a:bodyPr anchor="b" anchorCtr="0"/>
          <a:lstStyle/>
          <a:p>
            <a:pPr lvl="0" algn="l"/>
            <a:r>
              <a:rPr lang="en-US" sz="1400"/>
              <a:t>At Level 4, processes are quantitatively controlled using statistical and other quantitative techniques. Key Process Areas (KPA) at this level include: - Quantitative Process Management - Software Quality Management</a:t>
            </a:r>
          </a:p>
        </p:txBody>
      </p:sp>
      <p:cxnSp>
        <p:nvCxnSpPr>
          <p:cNvPr id="4" name="Straight Connector 8"/>
          <p:cNvCxnSpPr>
            <a:cxnSpLocks noMove="1" noResize="1"/>
          </p:cNvCxnSpPr>
          <p:nvPr/>
        </p:nvCxnSpPr>
        <p:spPr>
          <a:xfrm>
            <a:off x="865141" y="871148"/>
            <a:ext cx="736933" cy="0"/>
          </a:xfrm>
          <a:prstGeom prst="straightConnector1">
            <a:avLst/>
          </a:prstGeom>
          <a:noFill/>
          <a:ln w="57150" cap="flat">
            <a:solidFill>
              <a:srgbClr val="7C60C6"/>
            </a:solidFill>
            <a:prstDash val="solid"/>
            <a:miter/>
          </a:ln>
        </p:spPr>
      </p:cxnSp>
      <p:pic>
        <p:nvPicPr>
          <p:cNvPr id="5" name="Picture 4">
            <a:extLst>
              <a:ext uri="{FF2B5EF4-FFF2-40B4-BE49-F238E27FC236}">
                <a16:creationId xmlns:a16="http://schemas.microsoft.com/office/drawing/2014/main" id="{00000000-0000-0000-0000-000000000000}"/>
              </a:ext>
            </a:extLst>
          </p:cNvPr>
          <p:cNvPicPr>
            <a:picLocks noChangeAspect="1"/>
          </p:cNvPicPr>
          <p:nvPr/>
        </p:nvPicPr>
        <p:blipFill>
          <a:blip r:embed="rId2"/>
          <a:stretch>
            <a:fillRect/>
          </a:stretch>
        </p:blipFill>
        <p:spPr>
          <a:xfrm>
            <a:off x="4615543" y="1069665"/>
            <a:ext cx="6711321" cy="4738557"/>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7">
    <p:bg>
      <p:bgPr>
        <a:solidFill>
          <a:srgbClr val="000000"/>
        </a:solidFill>
        <a:effectLst/>
      </p:bgPr>
    </p:bg>
    <p:spTree>
      <p:nvGrpSpPr>
        <p:cNvPr id="1" name=""/>
        <p:cNvGrpSpPr/>
        <p:nvPr/>
      </p:nvGrpSpPr>
      <p:grpSpPr>
        <a:xfrm>
          <a:off x="0" y="0"/>
          <a:ext cx="0" cy="0"/>
          <a:chOff x="0" y="0"/>
          <a:chExt cx="0" cy="0"/>
        </a:xfrm>
      </p:grpSpPr>
      <p:grpSp>
        <p:nvGrpSpPr>
          <p:cNvPr id="2" name="Group 18"/>
          <p:cNvGrpSpPr/>
          <p:nvPr/>
        </p:nvGrpSpPr>
        <p:grpSpPr>
          <a:xfrm>
            <a:off x="-22266" y="-6922"/>
            <a:ext cx="12214272" cy="6888028"/>
            <a:chOff x="-22266" y="-6922"/>
            <a:chExt cx="12214272" cy="6888028"/>
          </a:xfrm>
        </p:grpSpPr>
        <p:sp>
          <p:nvSpPr>
            <p:cNvPr id="3" name="Rectangle 14"/>
            <p:cNvSpPr/>
            <p:nvPr/>
          </p:nvSpPr>
          <p:spPr>
            <a:xfrm rot="5400013">
              <a:off x="2655870" y="-2678136"/>
              <a:ext cx="6858000" cy="12214271"/>
            </a:xfrm>
            <a:prstGeom prst="rect">
              <a:avLst/>
            </a:prstGeom>
            <a:gradFill>
              <a:gsLst>
                <a:gs pos="0">
                  <a:srgbClr val="97BE49"/>
                </a:gs>
                <a:gs pos="100000">
                  <a:srgbClr val="C9492C"/>
                </a:gs>
              </a:gsLst>
              <a:lin ang="42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Rectangle 19"/>
            <p:cNvSpPr/>
            <p:nvPr/>
          </p:nvSpPr>
          <p:spPr>
            <a:xfrm rot="16200004">
              <a:off x="3197273" y="-2132545"/>
              <a:ext cx="6850172" cy="11139275"/>
            </a:xfrm>
            <a:prstGeom prst="rect">
              <a:avLst/>
            </a:prstGeom>
            <a:gradFill>
              <a:gsLst>
                <a:gs pos="0">
                  <a:srgbClr val="973721"/>
                </a:gs>
                <a:gs pos="100000">
                  <a:srgbClr val="C9492C">
                    <a:alpha val="0"/>
                  </a:srgbClr>
                </a:gs>
              </a:gsLst>
              <a:lin ang="198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Rectangle 16"/>
            <p:cNvSpPr/>
            <p:nvPr/>
          </p:nvSpPr>
          <p:spPr>
            <a:xfrm flipH="1">
              <a:off x="-9528" y="-6922"/>
              <a:ext cx="3836566" cy="6888028"/>
            </a:xfrm>
            <a:prstGeom prst="rect">
              <a:avLst/>
            </a:prstGeom>
            <a:gradFill>
              <a:gsLst>
                <a:gs pos="0">
                  <a:srgbClr val="973721"/>
                </a:gs>
                <a:gs pos="100000">
                  <a:srgbClr val="C9492C">
                    <a:alpha val="0"/>
                  </a:srgbClr>
                </a:gs>
              </a:gsLst>
              <a:lin ang="11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Rectangle 17"/>
            <p:cNvSpPr/>
            <p:nvPr/>
          </p:nvSpPr>
          <p:spPr>
            <a:xfrm rot="5400013">
              <a:off x="6189697" y="-743109"/>
              <a:ext cx="5263377" cy="6741240"/>
            </a:xfrm>
            <a:prstGeom prst="rect">
              <a:avLst/>
            </a:prstGeom>
            <a:gradFill>
              <a:gsLst>
                <a:gs pos="0">
                  <a:srgbClr val="E28F7D">
                    <a:alpha val="68000"/>
                  </a:srgbClr>
                </a:gs>
                <a:gs pos="100000">
                  <a:srgbClr val="E28F7D">
                    <a:alpha val="0"/>
                  </a:srgbClr>
                </a:gs>
              </a:gsLst>
              <a:lin ang="1800000"/>
            </a:gradFill>
            <a:ln cap="flat">
              <a:noFill/>
              <a:prstDash val="solid"/>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grpSp>
      <p:pic>
        <p:nvPicPr>
          <p:cNvPr id="7" name="Picture 4">
            <a:extLst>
              <a:ext uri="{FF2B5EF4-FFF2-40B4-BE49-F238E27FC236}">
                <a16:creationId xmlns:a16="http://schemas.microsoft.com/office/drawing/2014/main" id="{00000000-0000-0000-0000-000000000000}"/>
              </a:ext>
            </a:extLst>
          </p:cNvPr>
          <p:cNvPicPr>
            <a:picLocks noChangeAspect="1"/>
          </p:cNvPicPr>
          <p:nvPr/>
        </p:nvPicPr>
        <p:blipFill>
          <a:blip r:embed="rId2">
            <a:alphaModFix amt="30000"/>
          </a:blip>
          <a:srcRect r="431" b="1"/>
          <a:stretch>
            <a:fillRect/>
          </a:stretch>
        </p:blipFill>
        <p:spPr>
          <a:xfrm>
            <a:off x="18" y="-14822"/>
            <a:ext cx="12178125" cy="6879744"/>
          </a:xfrm>
          <a:prstGeom prst="rect">
            <a:avLst/>
          </a:prstGeom>
          <a:noFill/>
          <a:ln cap="flat">
            <a:noFill/>
          </a:ln>
        </p:spPr>
      </p:pic>
      <p:sp>
        <p:nvSpPr>
          <p:cNvPr id="8" name="Title 1"/>
          <p:cNvSpPr txBox="1">
            <a:spLocks noGrp="1"/>
          </p:cNvSpPr>
          <p:nvPr>
            <p:ph type="ctrTitle"/>
          </p:nvPr>
        </p:nvSpPr>
        <p:spPr>
          <a:xfrm>
            <a:off x="2940143" y="1656947"/>
            <a:ext cx="6351568" cy="2085737"/>
          </a:xfrm>
          <a:effectLst>
            <a:outerShdw dir="16200000" algn="tl">
              <a:srgbClr val="E7E6E6">
                <a:alpha val="40000"/>
              </a:srgbClr>
            </a:outerShdw>
          </a:effectLst>
        </p:spPr>
        <p:txBody>
          <a:bodyPr/>
          <a:lstStyle/>
          <a:p>
            <a:pPr lvl="0"/>
            <a:r>
              <a:rPr lang="en-US" sz="4000"/>
              <a:t>CMM Level 5: Optimizing</a:t>
            </a:r>
          </a:p>
        </p:txBody>
      </p:sp>
      <p:sp>
        <p:nvSpPr>
          <p:cNvPr id="9" name="Subtitle 2"/>
          <p:cNvSpPr txBox="1">
            <a:spLocks noGrp="1"/>
          </p:cNvSpPr>
          <p:nvPr>
            <p:ph type="subTitle" idx="1"/>
          </p:nvPr>
        </p:nvSpPr>
        <p:spPr>
          <a:xfrm>
            <a:off x="2940143" y="3885843"/>
            <a:ext cx="6351568" cy="1400604"/>
          </a:xfrm>
          <a:effectLst>
            <a:outerShdw dir="16200000" algn="tl">
              <a:srgbClr val="E7E6E6">
                <a:alpha val="40000"/>
              </a:srgbClr>
            </a:outerShdw>
          </a:effectLst>
        </p:spPr>
        <p:txBody>
          <a:bodyPr/>
          <a:lstStyle/>
          <a:p>
            <a:pPr lvl="0"/>
            <a:r>
              <a:rPr lang="en-US" sz="2000"/>
              <a:t>At Level 5, processes are continuously improved based on quantitative feedback. Key Process Areas (KPA) at this level include: - Defect Prevention - Technology Change Management - Process Change Management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400"/>
                                        <p:tgtEl>
                                          <p:spTgt spid="9">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name="Slide9">
    <p:bg>
      <p:bgPr>
        <a:solidFill>
          <a:srgbClr val="000000"/>
        </a:solidFill>
        <a:effectLst/>
      </p:bgPr>
    </p:bg>
    <p:spTree>
      <p:nvGrpSpPr>
        <p:cNvPr id="1" name=""/>
        <p:cNvGrpSpPr/>
        <p:nvPr/>
      </p:nvGrpSpPr>
      <p:grpSpPr>
        <a:xfrm>
          <a:off x="0" y="0"/>
          <a:ext cx="0" cy="0"/>
          <a:chOff x="0" y="0"/>
          <a:chExt cx="0" cy="0"/>
        </a:xfrm>
      </p:grpSpPr>
      <p:pic>
        <p:nvPicPr>
          <p:cNvPr id="2" name="Picture 3" descr="A person standing on a mountain&#10;&#10;Description automatically generated">
            <a:extLst>
              <a:ext uri="{FF2B5EF4-FFF2-40B4-BE49-F238E27FC236}">
                <a16:creationId xmlns:a16="http://schemas.microsoft.com/office/drawing/2014/main" id="{00000000-0000-0000-0000-000000000000}"/>
              </a:ext>
            </a:extLst>
          </p:cNvPr>
          <p:cNvPicPr>
            <a:picLocks noChangeAspect="1"/>
          </p:cNvPicPr>
          <p:nvPr/>
        </p:nvPicPr>
        <p:blipFill>
          <a:blip r:embed="rId2"/>
          <a:stretch>
            <a:fillRect/>
          </a:stretch>
        </p:blipFill>
        <p:spPr>
          <a:xfrm>
            <a:off x="1334402" y="643463"/>
            <a:ext cx="9523192" cy="5571064"/>
          </a:xfrm>
          <a:prstGeom prst="rect">
            <a:avLst/>
          </a:prstGeom>
          <a:noFill/>
          <a:ln cap="flat">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FFF5544B327E4696DBC432501EF536" ma:contentTypeVersion="3" ma:contentTypeDescription="Create a new document." ma:contentTypeScope="" ma:versionID="229465c0be6da13136094eeedf001fd3">
  <xsd:schema xmlns:xsd="http://www.w3.org/2001/XMLSchema" xmlns:xs="http://www.w3.org/2001/XMLSchema" xmlns:p="http://schemas.microsoft.com/office/2006/metadata/properties" xmlns:ns2="ec333221-26f2-4903-9eb8-d22159498df7" targetNamespace="http://schemas.microsoft.com/office/2006/metadata/properties" ma:root="true" ma:fieldsID="5865c6dfc5836266179016c3e3c0ee85" ns2:_="">
    <xsd:import namespace="ec333221-26f2-4903-9eb8-d22159498df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33221-26f2-4903-9eb8-d22159498d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75B44B-22CA-48F5-90A5-5B198F9FDFEE}"/>
</file>

<file path=customXml/itemProps2.xml><?xml version="1.0" encoding="utf-8"?>
<ds:datastoreItem xmlns:ds="http://schemas.openxmlformats.org/officeDocument/2006/customXml" ds:itemID="{466DE01E-CF88-4944-A8FA-153D38A57F87}"/>
</file>

<file path=customXml/itemProps3.xml><?xml version="1.0" encoding="utf-8"?>
<ds:datastoreItem xmlns:ds="http://schemas.openxmlformats.org/officeDocument/2006/customXml" ds:itemID="{71392067-4C92-44E9-85E7-C766A9DF1B4C}"/>
</file>

<file path=docProps/app.xml><?xml version="1.0" encoding="utf-8"?>
<Properties xmlns="http://schemas.openxmlformats.org/officeDocument/2006/extended-properties" xmlns:vt="http://schemas.openxmlformats.org/officeDocument/2006/docPropsVTypes">
  <Template>Office%20Theme</Template>
  <TotalTime>0</TotalTime>
  <Words>328</Words>
  <Application>Microsoft Office PowerPoint</Application>
  <PresentationFormat>Widescreen</PresentationFormat>
  <Paragraphs>23</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 Rounded MT Bold</vt:lpstr>
      <vt:lpstr>Calibri</vt:lpstr>
      <vt:lpstr>Calibri Light</vt:lpstr>
      <vt:lpstr>Office Theme</vt:lpstr>
      <vt:lpstr>PowerPoint Presentation</vt:lpstr>
      <vt:lpstr>PowerPoint Presentation</vt:lpstr>
      <vt:lpstr>  CMM Level 1: Initial</vt:lpstr>
      <vt:lpstr>CMM Level 2: Repeatable Repeatable</vt:lpstr>
      <vt:lpstr>CMM Level 3: Defined</vt:lpstr>
      <vt:lpstr>CMM Level 4:  Managed</vt:lpstr>
      <vt:lpstr>CMM Level 5: Optimizing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Capability Maturity Model (CMM) Levels and Key Process Areas (KPA)</dc:title>
  <dc:creator>Digi</dc:creator>
  <cp:lastModifiedBy>Digi</cp:lastModifiedBy>
  <cp:revision>4</cp:revision>
  <dcterms:created xsi:type="dcterms:W3CDTF">2023-10-02T12:51:27Z</dcterms:created>
  <dcterms:modified xsi:type="dcterms:W3CDTF">2023-10-05T18:27:31Z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0x010100F0FFF5544B327E4696DBC432501EF536</vt:lpwstr>
  </property>
</Properties>
</file>